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2" r:id="rId1"/>
    <p:sldMasterId id="2147483708" r:id="rId2"/>
  </p:sldMasterIdLst>
  <p:notesMasterIdLst>
    <p:notesMasterId r:id="rId44"/>
  </p:notesMasterIdLst>
  <p:handoutMasterIdLst>
    <p:handoutMasterId r:id="rId45"/>
  </p:handoutMasterIdLst>
  <p:sldIdLst>
    <p:sldId id="257" r:id="rId3"/>
    <p:sldId id="258" r:id="rId4"/>
    <p:sldId id="259" r:id="rId5"/>
    <p:sldId id="989" r:id="rId6"/>
    <p:sldId id="513" r:id="rId7"/>
    <p:sldId id="990" r:id="rId8"/>
    <p:sldId id="1080" r:id="rId9"/>
    <p:sldId id="386" r:id="rId10"/>
    <p:sldId id="986" r:id="rId11"/>
    <p:sldId id="280" r:id="rId12"/>
    <p:sldId id="261" r:id="rId13"/>
    <p:sldId id="260" r:id="rId14"/>
    <p:sldId id="294" r:id="rId15"/>
    <p:sldId id="515" r:id="rId16"/>
    <p:sldId id="518" r:id="rId17"/>
    <p:sldId id="350" r:id="rId18"/>
    <p:sldId id="351" r:id="rId19"/>
    <p:sldId id="993" r:id="rId20"/>
    <p:sldId id="994" r:id="rId21"/>
    <p:sldId id="263" r:id="rId22"/>
    <p:sldId id="262" r:id="rId23"/>
    <p:sldId id="265" r:id="rId24"/>
    <p:sldId id="266" r:id="rId25"/>
    <p:sldId id="267" r:id="rId26"/>
    <p:sldId id="269" r:id="rId27"/>
    <p:sldId id="270" r:id="rId28"/>
    <p:sldId id="271" r:id="rId29"/>
    <p:sldId id="274" r:id="rId30"/>
    <p:sldId id="281" r:id="rId31"/>
    <p:sldId id="283" r:id="rId32"/>
    <p:sldId id="284" r:id="rId33"/>
    <p:sldId id="285" r:id="rId34"/>
    <p:sldId id="286" r:id="rId35"/>
    <p:sldId id="287" r:id="rId36"/>
    <p:sldId id="288" r:id="rId37"/>
    <p:sldId id="289" r:id="rId38"/>
    <p:sldId id="290" r:id="rId39"/>
    <p:sldId id="272" r:id="rId40"/>
    <p:sldId id="273" r:id="rId41"/>
    <p:sldId id="279" r:id="rId42"/>
    <p:sldId id="264" r:id="rId43"/>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0"/>
    <p:restoredTop sz="79200"/>
  </p:normalViewPr>
  <p:slideViewPr>
    <p:cSldViewPr snapToGrid="0" snapToObjects="1">
      <p:cViewPr varScale="1">
        <p:scale>
          <a:sx n="102" d="100"/>
          <a:sy n="102" d="100"/>
        </p:scale>
        <p:origin x="456" y="184"/>
      </p:cViewPr>
      <p:guideLst/>
    </p:cSldViewPr>
  </p:slideViewPr>
  <p:notesTextViewPr>
    <p:cViewPr>
      <p:scale>
        <a:sx n="1" d="1"/>
        <a:sy n="1" d="1"/>
      </p:scale>
      <p:origin x="0" y="0"/>
    </p:cViewPr>
  </p:notesTextViewPr>
  <p:notesViewPr>
    <p:cSldViewPr snapToGrid="0" snapToObjects="1">
      <p:cViewPr varScale="1">
        <p:scale>
          <a:sx n="132" d="100"/>
          <a:sy n="132" d="100"/>
        </p:scale>
        <p:origin x="118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9ABF33-E678-5747-AED3-A8F611A027A9}"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FC17799D-C16F-1641-8255-2AD3806CD4B0}">
      <dgm:prSet phldrT="[Text]"/>
      <dgm:spPr/>
      <dgm:t>
        <a:bodyPr/>
        <a:lstStyle/>
        <a:p>
          <a:r>
            <a:rPr lang="en-US" dirty="0"/>
            <a:t>Observation / Idea</a:t>
          </a:r>
        </a:p>
      </dgm:t>
    </dgm:pt>
    <dgm:pt modelId="{24D7FEA3-88CC-3F48-A68E-653DBD53FF42}" type="parTrans" cxnId="{A82D304B-326E-E14D-8BAB-C952410AF6E7}">
      <dgm:prSet/>
      <dgm:spPr/>
      <dgm:t>
        <a:bodyPr/>
        <a:lstStyle/>
        <a:p>
          <a:endParaRPr lang="en-US"/>
        </a:p>
      </dgm:t>
    </dgm:pt>
    <dgm:pt modelId="{8CF62B3E-5B13-5A42-8FBD-D4333173C421}" type="sibTrans" cxnId="{A82D304B-326E-E14D-8BAB-C952410AF6E7}">
      <dgm:prSet/>
      <dgm:spPr/>
      <dgm:t>
        <a:bodyPr/>
        <a:lstStyle/>
        <a:p>
          <a:endParaRPr lang="en-US"/>
        </a:p>
      </dgm:t>
    </dgm:pt>
    <dgm:pt modelId="{42784AB7-7204-E94D-B76C-FA26F741C1EA}">
      <dgm:prSet phldrT="[Text]"/>
      <dgm:spPr/>
      <dgm:t>
        <a:bodyPr/>
        <a:lstStyle/>
        <a:p>
          <a:r>
            <a:rPr lang="en-US" dirty="0"/>
            <a:t>Hypothesize</a:t>
          </a:r>
        </a:p>
      </dgm:t>
    </dgm:pt>
    <dgm:pt modelId="{D69DA66A-80D5-9541-BAF4-9C7445417834}" type="parTrans" cxnId="{802D9CCB-44F1-E947-A75D-47B84835C33E}">
      <dgm:prSet/>
      <dgm:spPr/>
      <dgm:t>
        <a:bodyPr/>
        <a:lstStyle/>
        <a:p>
          <a:endParaRPr lang="en-US"/>
        </a:p>
      </dgm:t>
    </dgm:pt>
    <dgm:pt modelId="{A874154A-BC96-1C48-BDC2-640C60010C13}" type="sibTrans" cxnId="{802D9CCB-44F1-E947-A75D-47B84835C33E}">
      <dgm:prSet/>
      <dgm:spPr/>
      <dgm:t>
        <a:bodyPr/>
        <a:lstStyle/>
        <a:p>
          <a:endParaRPr lang="en-US"/>
        </a:p>
      </dgm:t>
    </dgm:pt>
    <dgm:pt modelId="{3ECE3FA1-FC6E-B34A-A22C-72E194A28075}">
      <dgm:prSet phldrT="[Text]"/>
      <dgm:spPr/>
      <dgm:t>
        <a:bodyPr/>
        <a:lstStyle/>
        <a:p>
          <a:r>
            <a:rPr lang="en-US" dirty="0"/>
            <a:t>Design  Experiments</a:t>
          </a:r>
        </a:p>
      </dgm:t>
    </dgm:pt>
    <dgm:pt modelId="{D4F3C321-7772-D74D-8EAA-D0054A403B9B}" type="parTrans" cxnId="{A791C471-7BAB-ED45-AB3A-C822981A8C00}">
      <dgm:prSet/>
      <dgm:spPr/>
      <dgm:t>
        <a:bodyPr/>
        <a:lstStyle/>
        <a:p>
          <a:endParaRPr lang="en-US"/>
        </a:p>
      </dgm:t>
    </dgm:pt>
    <dgm:pt modelId="{68C42ABD-14ED-D949-B7ED-B0E03091CB4D}" type="sibTrans" cxnId="{A791C471-7BAB-ED45-AB3A-C822981A8C00}">
      <dgm:prSet/>
      <dgm:spPr/>
      <dgm:t>
        <a:bodyPr/>
        <a:lstStyle/>
        <a:p>
          <a:endParaRPr lang="en-US"/>
        </a:p>
      </dgm:t>
    </dgm:pt>
    <dgm:pt modelId="{E6939B15-A44E-2447-8E1D-4FBBE636296A}">
      <dgm:prSet phldrT="[Text]"/>
      <dgm:spPr/>
      <dgm:t>
        <a:bodyPr/>
        <a:lstStyle/>
        <a:p>
          <a:r>
            <a:rPr lang="en-US" dirty="0"/>
            <a:t>Conduct Experiments / Collect Data</a:t>
          </a:r>
        </a:p>
      </dgm:t>
    </dgm:pt>
    <dgm:pt modelId="{642FBB68-AFE5-EE4A-BD0D-90947EE9E029}" type="parTrans" cxnId="{DA482FA4-01BC-AF4B-A271-E94C1714CA63}">
      <dgm:prSet/>
      <dgm:spPr/>
      <dgm:t>
        <a:bodyPr/>
        <a:lstStyle/>
        <a:p>
          <a:endParaRPr lang="en-US"/>
        </a:p>
      </dgm:t>
    </dgm:pt>
    <dgm:pt modelId="{E6465BE6-C60C-0B42-9112-93184FD4A43A}" type="sibTrans" cxnId="{DA482FA4-01BC-AF4B-A271-E94C1714CA63}">
      <dgm:prSet/>
      <dgm:spPr/>
      <dgm:t>
        <a:bodyPr/>
        <a:lstStyle/>
        <a:p>
          <a:endParaRPr lang="en-US"/>
        </a:p>
      </dgm:t>
    </dgm:pt>
    <dgm:pt modelId="{A71DF7F5-9579-9540-9FFA-48B4B097C2A7}">
      <dgm:prSet/>
      <dgm:spPr/>
      <dgm:t>
        <a:bodyPr/>
        <a:lstStyle/>
        <a:p>
          <a:r>
            <a:rPr lang="en-US" dirty="0"/>
            <a:t>Analyse Data</a:t>
          </a:r>
        </a:p>
      </dgm:t>
    </dgm:pt>
    <dgm:pt modelId="{E35627B8-25A3-694F-AD5D-3D6743BF21D4}" type="parTrans" cxnId="{8FE51129-FAA4-DE43-A48D-EB3927CE965A}">
      <dgm:prSet/>
      <dgm:spPr/>
      <dgm:t>
        <a:bodyPr/>
        <a:lstStyle/>
        <a:p>
          <a:endParaRPr lang="en-US"/>
        </a:p>
      </dgm:t>
    </dgm:pt>
    <dgm:pt modelId="{E003CF23-88F8-D54F-B4BA-937D8B0DC4CA}" type="sibTrans" cxnId="{8FE51129-FAA4-DE43-A48D-EB3927CE965A}">
      <dgm:prSet/>
      <dgm:spPr/>
      <dgm:t>
        <a:bodyPr/>
        <a:lstStyle/>
        <a:p>
          <a:endParaRPr lang="en-US"/>
        </a:p>
      </dgm:t>
    </dgm:pt>
    <dgm:pt modelId="{9E8C6CA3-3621-984F-8854-8744F5FB852C}" type="pres">
      <dgm:prSet presAssocID="{959ABF33-E678-5747-AED3-A8F611A027A9}" presName="cycle" presStyleCnt="0">
        <dgm:presLayoutVars>
          <dgm:dir/>
          <dgm:resizeHandles val="exact"/>
        </dgm:presLayoutVars>
      </dgm:prSet>
      <dgm:spPr/>
    </dgm:pt>
    <dgm:pt modelId="{C16AD63C-1291-054C-B660-BD6DDC34FFF8}" type="pres">
      <dgm:prSet presAssocID="{FC17799D-C16F-1641-8255-2AD3806CD4B0}" presName="node" presStyleLbl="node1" presStyleIdx="0" presStyleCnt="5">
        <dgm:presLayoutVars>
          <dgm:bulletEnabled val="1"/>
        </dgm:presLayoutVars>
      </dgm:prSet>
      <dgm:spPr/>
    </dgm:pt>
    <dgm:pt modelId="{BA96D369-E7B9-9B44-90D0-72E1B3ABBF43}" type="pres">
      <dgm:prSet presAssocID="{8CF62B3E-5B13-5A42-8FBD-D4333173C421}" presName="sibTrans" presStyleLbl="sibTrans2D1" presStyleIdx="0" presStyleCnt="5"/>
      <dgm:spPr/>
    </dgm:pt>
    <dgm:pt modelId="{849ED7EE-CF3B-5A47-9CB3-7A0707C7B13F}" type="pres">
      <dgm:prSet presAssocID="{8CF62B3E-5B13-5A42-8FBD-D4333173C421}" presName="connectorText" presStyleLbl="sibTrans2D1" presStyleIdx="0" presStyleCnt="5"/>
      <dgm:spPr/>
    </dgm:pt>
    <dgm:pt modelId="{48CDBE7E-956A-9B46-8368-3080B08F6D51}" type="pres">
      <dgm:prSet presAssocID="{42784AB7-7204-E94D-B76C-FA26F741C1EA}" presName="node" presStyleLbl="node1" presStyleIdx="1" presStyleCnt="5">
        <dgm:presLayoutVars>
          <dgm:bulletEnabled val="1"/>
        </dgm:presLayoutVars>
      </dgm:prSet>
      <dgm:spPr/>
    </dgm:pt>
    <dgm:pt modelId="{9016BB9D-4495-304E-96C3-04F3168C3D4E}" type="pres">
      <dgm:prSet presAssocID="{A874154A-BC96-1C48-BDC2-640C60010C13}" presName="sibTrans" presStyleLbl="sibTrans2D1" presStyleIdx="1" presStyleCnt="5"/>
      <dgm:spPr/>
    </dgm:pt>
    <dgm:pt modelId="{9A59BA4A-BB7C-8046-A782-7F4037DB8B26}" type="pres">
      <dgm:prSet presAssocID="{A874154A-BC96-1C48-BDC2-640C60010C13}" presName="connectorText" presStyleLbl="sibTrans2D1" presStyleIdx="1" presStyleCnt="5"/>
      <dgm:spPr/>
    </dgm:pt>
    <dgm:pt modelId="{02B7CD1C-0403-2149-BD4E-EDC1DCA95F97}" type="pres">
      <dgm:prSet presAssocID="{3ECE3FA1-FC6E-B34A-A22C-72E194A28075}" presName="node" presStyleLbl="node1" presStyleIdx="2" presStyleCnt="5">
        <dgm:presLayoutVars>
          <dgm:bulletEnabled val="1"/>
        </dgm:presLayoutVars>
      </dgm:prSet>
      <dgm:spPr/>
    </dgm:pt>
    <dgm:pt modelId="{D4810B43-EB77-FF4F-B404-C77D617AE4CE}" type="pres">
      <dgm:prSet presAssocID="{68C42ABD-14ED-D949-B7ED-B0E03091CB4D}" presName="sibTrans" presStyleLbl="sibTrans2D1" presStyleIdx="2" presStyleCnt="5"/>
      <dgm:spPr/>
    </dgm:pt>
    <dgm:pt modelId="{E7F16575-A2E3-E743-822C-DBA596086833}" type="pres">
      <dgm:prSet presAssocID="{68C42ABD-14ED-D949-B7ED-B0E03091CB4D}" presName="connectorText" presStyleLbl="sibTrans2D1" presStyleIdx="2" presStyleCnt="5"/>
      <dgm:spPr/>
    </dgm:pt>
    <dgm:pt modelId="{B8C433BE-77B0-6B48-A403-88CF62CCCB69}" type="pres">
      <dgm:prSet presAssocID="{E6939B15-A44E-2447-8E1D-4FBBE636296A}" presName="node" presStyleLbl="node1" presStyleIdx="3" presStyleCnt="5">
        <dgm:presLayoutVars>
          <dgm:bulletEnabled val="1"/>
        </dgm:presLayoutVars>
      </dgm:prSet>
      <dgm:spPr/>
    </dgm:pt>
    <dgm:pt modelId="{2814C3F4-EA06-AB48-B0F9-BE51F40B868B}" type="pres">
      <dgm:prSet presAssocID="{E6465BE6-C60C-0B42-9112-93184FD4A43A}" presName="sibTrans" presStyleLbl="sibTrans2D1" presStyleIdx="3" presStyleCnt="5"/>
      <dgm:spPr/>
    </dgm:pt>
    <dgm:pt modelId="{043F2AE8-BB06-8040-B35E-E995A55E9A24}" type="pres">
      <dgm:prSet presAssocID="{E6465BE6-C60C-0B42-9112-93184FD4A43A}" presName="connectorText" presStyleLbl="sibTrans2D1" presStyleIdx="3" presStyleCnt="5"/>
      <dgm:spPr/>
    </dgm:pt>
    <dgm:pt modelId="{A6AC8242-46C9-004F-B3E7-51FABC3BB09B}" type="pres">
      <dgm:prSet presAssocID="{A71DF7F5-9579-9540-9FFA-48B4B097C2A7}" presName="node" presStyleLbl="node1" presStyleIdx="4" presStyleCnt="5">
        <dgm:presLayoutVars>
          <dgm:bulletEnabled val="1"/>
        </dgm:presLayoutVars>
      </dgm:prSet>
      <dgm:spPr/>
    </dgm:pt>
    <dgm:pt modelId="{F3BD8CD5-40A9-5443-90AD-E80516755F3C}" type="pres">
      <dgm:prSet presAssocID="{E003CF23-88F8-D54F-B4BA-937D8B0DC4CA}" presName="sibTrans" presStyleLbl="sibTrans2D1" presStyleIdx="4" presStyleCnt="5"/>
      <dgm:spPr/>
    </dgm:pt>
    <dgm:pt modelId="{C22A1862-8BF8-C342-9C1C-2E40714F859E}" type="pres">
      <dgm:prSet presAssocID="{E003CF23-88F8-D54F-B4BA-937D8B0DC4CA}" presName="connectorText" presStyleLbl="sibTrans2D1" presStyleIdx="4" presStyleCnt="5"/>
      <dgm:spPr/>
    </dgm:pt>
  </dgm:ptLst>
  <dgm:cxnLst>
    <dgm:cxn modelId="{75C76403-8A70-254A-BACB-E4D635E50D42}" type="presOf" srcId="{A71DF7F5-9579-9540-9FFA-48B4B097C2A7}" destId="{A6AC8242-46C9-004F-B3E7-51FABC3BB09B}" srcOrd="0" destOrd="0" presId="urn:microsoft.com/office/officeart/2005/8/layout/cycle2"/>
    <dgm:cxn modelId="{C8285A06-8AA8-B74A-A99A-14AAC17A90F2}" type="presOf" srcId="{8CF62B3E-5B13-5A42-8FBD-D4333173C421}" destId="{BA96D369-E7B9-9B44-90D0-72E1B3ABBF43}" srcOrd="0" destOrd="0" presId="urn:microsoft.com/office/officeart/2005/8/layout/cycle2"/>
    <dgm:cxn modelId="{3C03FC28-6074-3B41-A799-F8D853234EAE}" type="presOf" srcId="{E003CF23-88F8-D54F-B4BA-937D8B0DC4CA}" destId="{F3BD8CD5-40A9-5443-90AD-E80516755F3C}" srcOrd="0" destOrd="0" presId="urn:microsoft.com/office/officeart/2005/8/layout/cycle2"/>
    <dgm:cxn modelId="{8FE51129-FAA4-DE43-A48D-EB3927CE965A}" srcId="{959ABF33-E678-5747-AED3-A8F611A027A9}" destId="{A71DF7F5-9579-9540-9FFA-48B4B097C2A7}" srcOrd="4" destOrd="0" parTransId="{E35627B8-25A3-694F-AD5D-3D6743BF21D4}" sibTransId="{E003CF23-88F8-D54F-B4BA-937D8B0DC4CA}"/>
    <dgm:cxn modelId="{0ACAF833-CAFC-7342-BFC7-6B2EE02104C5}" type="presOf" srcId="{E6939B15-A44E-2447-8E1D-4FBBE636296A}" destId="{B8C433BE-77B0-6B48-A403-88CF62CCCB69}" srcOrd="0" destOrd="0" presId="urn:microsoft.com/office/officeart/2005/8/layout/cycle2"/>
    <dgm:cxn modelId="{2609353E-DFB5-BA49-B15C-03B5415165E4}" type="presOf" srcId="{E6465BE6-C60C-0B42-9112-93184FD4A43A}" destId="{043F2AE8-BB06-8040-B35E-E995A55E9A24}" srcOrd="1" destOrd="0" presId="urn:microsoft.com/office/officeart/2005/8/layout/cycle2"/>
    <dgm:cxn modelId="{467D623E-2821-FB41-8B29-A14E60E998B5}" type="presOf" srcId="{68C42ABD-14ED-D949-B7ED-B0E03091CB4D}" destId="{D4810B43-EB77-FF4F-B404-C77D617AE4CE}" srcOrd="0" destOrd="0" presId="urn:microsoft.com/office/officeart/2005/8/layout/cycle2"/>
    <dgm:cxn modelId="{A82D304B-326E-E14D-8BAB-C952410AF6E7}" srcId="{959ABF33-E678-5747-AED3-A8F611A027A9}" destId="{FC17799D-C16F-1641-8255-2AD3806CD4B0}" srcOrd="0" destOrd="0" parTransId="{24D7FEA3-88CC-3F48-A68E-653DBD53FF42}" sibTransId="{8CF62B3E-5B13-5A42-8FBD-D4333173C421}"/>
    <dgm:cxn modelId="{7FC6C656-2EAE-B743-ACA6-A08AE301A51D}" type="presOf" srcId="{3ECE3FA1-FC6E-B34A-A22C-72E194A28075}" destId="{02B7CD1C-0403-2149-BD4E-EDC1DCA95F97}" srcOrd="0" destOrd="0" presId="urn:microsoft.com/office/officeart/2005/8/layout/cycle2"/>
    <dgm:cxn modelId="{2BE8655B-16BF-2D42-B8B6-0ED68471B021}" type="presOf" srcId="{42784AB7-7204-E94D-B76C-FA26F741C1EA}" destId="{48CDBE7E-956A-9B46-8368-3080B08F6D51}" srcOrd="0" destOrd="0" presId="urn:microsoft.com/office/officeart/2005/8/layout/cycle2"/>
    <dgm:cxn modelId="{6127975D-F5D8-5F47-B06F-B65750EBCB6C}" type="presOf" srcId="{A874154A-BC96-1C48-BDC2-640C60010C13}" destId="{9A59BA4A-BB7C-8046-A782-7F4037DB8B26}" srcOrd="1" destOrd="0" presId="urn:microsoft.com/office/officeart/2005/8/layout/cycle2"/>
    <dgm:cxn modelId="{A791C471-7BAB-ED45-AB3A-C822981A8C00}" srcId="{959ABF33-E678-5747-AED3-A8F611A027A9}" destId="{3ECE3FA1-FC6E-B34A-A22C-72E194A28075}" srcOrd="2" destOrd="0" parTransId="{D4F3C321-7772-D74D-8EAA-D0054A403B9B}" sibTransId="{68C42ABD-14ED-D949-B7ED-B0E03091CB4D}"/>
    <dgm:cxn modelId="{B03E218B-0E1F-2A4E-BDF6-B5F4D59848F8}" type="presOf" srcId="{A874154A-BC96-1C48-BDC2-640C60010C13}" destId="{9016BB9D-4495-304E-96C3-04F3168C3D4E}" srcOrd="0" destOrd="0" presId="urn:microsoft.com/office/officeart/2005/8/layout/cycle2"/>
    <dgm:cxn modelId="{94D64798-F06F-4948-B188-A09193BA7BF0}" type="presOf" srcId="{FC17799D-C16F-1641-8255-2AD3806CD4B0}" destId="{C16AD63C-1291-054C-B660-BD6DDC34FFF8}" srcOrd="0" destOrd="0" presId="urn:microsoft.com/office/officeart/2005/8/layout/cycle2"/>
    <dgm:cxn modelId="{DA482FA4-01BC-AF4B-A271-E94C1714CA63}" srcId="{959ABF33-E678-5747-AED3-A8F611A027A9}" destId="{E6939B15-A44E-2447-8E1D-4FBBE636296A}" srcOrd="3" destOrd="0" parTransId="{642FBB68-AFE5-EE4A-BD0D-90947EE9E029}" sibTransId="{E6465BE6-C60C-0B42-9112-93184FD4A43A}"/>
    <dgm:cxn modelId="{F3D16FA7-DA88-F347-BBEC-4BA0CF82BF59}" type="presOf" srcId="{8CF62B3E-5B13-5A42-8FBD-D4333173C421}" destId="{849ED7EE-CF3B-5A47-9CB3-7A0707C7B13F}" srcOrd="1" destOrd="0" presId="urn:microsoft.com/office/officeart/2005/8/layout/cycle2"/>
    <dgm:cxn modelId="{AC8847AF-ABFA-E941-B613-FD8680E35B59}" type="presOf" srcId="{E6465BE6-C60C-0B42-9112-93184FD4A43A}" destId="{2814C3F4-EA06-AB48-B0F9-BE51F40B868B}" srcOrd="0" destOrd="0" presId="urn:microsoft.com/office/officeart/2005/8/layout/cycle2"/>
    <dgm:cxn modelId="{05877DAF-D898-F24E-BA2F-6BDDC7DC0F59}" type="presOf" srcId="{959ABF33-E678-5747-AED3-A8F611A027A9}" destId="{9E8C6CA3-3621-984F-8854-8744F5FB852C}" srcOrd="0" destOrd="0" presId="urn:microsoft.com/office/officeart/2005/8/layout/cycle2"/>
    <dgm:cxn modelId="{14B9E1B5-9680-034E-8561-4265B84375EE}" type="presOf" srcId="{68C42ABD-14ED-D949-B7ED-B0E03091CB4D}" destId="{E7F16575-A2E3-E743-822C-DBA596086833}" srcOrd="1" destOrd="0" presId="urn:microsoft.com/office/officeart/2005/8/layout/cycle2"/>
    <dgm:cxn modelId="{802D9CCB-44F1-E947-A75D-47B84835C33E}" srcId="{959ABF33-E678-5747-AED3-A8F611A027A9}" destId="{42784AB7-7204-E94D-B76C-FA26F741C1EA}" srcOrd="1" destOrd="0" parTransId="{D69DA66A-80D5-9541-BAF4-9C7445417834}" sibTransId="{A874154A-BC96-1C48-BDC2-640C60010C13}"/>
    <dgm:cxn modelId="{66522CFF-F7CE-BF4E-A20E-7EA5FA07E676}" type="presOf" srcId="{E003CF23-88F8-D54F-B4BA-937D8B0DC4CA}" destId="{C22A1862-8BF8-C342-9C1C-2E40714F859E}" srcOrd="1" destOrd="0" presId="urn:microsoft.com/office/officeart/2005/8/layout/cycle2"/>
    <dgm:cxn modelId="{D2AE0659-DA95-8B41-B46A-470F7B9FD626}" type="presParOf" srcId="{9E8C6CA3-3621-984F-8854-8744F5FB852C}" destId="{C16AD63C-1291-054C-B660-BD6DDC34FFF8}" srcOrd="0" destOrd="0" presId="urn:microsoft.com/office/officeart/2005/8/layout/cycle2"/>
    <dgm:cxn modelId="{F13D536E-33B3-9042-A27F-BB1ABC79848A}" type="presParOf" srcId="{9E8C6CA3-3621-984F-8854-8744F5FB852C}" destId="{BA96D369-E7B9-9B44-90D0-72E1B3ABBF43}" srcOrd="1" destOrd="0" presId="urn:microsoft.com/office/officeart/2005/8/layout/cycle2"/>
    <dgm:cxn modelId="{0066B00A-4704-A14B-927D-5CBA6E0DC78B}" type="presParOf" srcId="{BA96D369-E7B9-9B44-90D0-72E1B3ABBF43}" destId="{849ED7EE-CF3B-5A47-9CB3-7A0707C7B13F}" srcOrd="0" destOrd="0" presId="urn:microsoft.com/office/officeart/2005/8/layout/cycle2"/>
    <dgm:cxn modelId="{D0539016-6CAD-B442-B97F-06CC56DBA091}" type="presParOf" srcId="{9E8C6CA3-3621-984F-8854-8744F5FB852C}" destId="{48CDBE7E-956A-9B46-8368-3080B08F6D51}" srcOrd="2" destOrd="0" presId="urn:microsoft.com/office/officeart/2005/8/layout/cycle2"/>
    <dgm:cxn modelId="{CF5271AB-4CA5-8D44-99DE-86509241C6A4}" type="presParOf" srcId="{9E8C6CA3-3621-984F-8854-8744F5FB852C}" destId="{9016BB9D-4495-304E-96C3-04F3168C3D4E}" srcOrd="3" destOrd="0" presId="urn:microsoft.com/office/officeart/2005/8/layout/cycle2"/>
    <dgm:cxn modelId="{A98BA87A-D9E0-864A-BCA6-F21312A7ED96}" type="presParOf" srcId="{9016BB9D-4495-304E-96C3-04F3168C3D4E}" destId="{9A59BA4A-BB7C-8046-A782-7F4037DB8B26}" srcOrd="0" destOrd="0" presId="urn:microsoft.com/office/officeart/2005/8/layout/cycle2"/>
    <dgm:cxn modelId="{A7758A37-149D-2C42-A65B-3088F566F8EE}" type="presParOf" srcId="{9E8C6CA3-3621-984F-8854-8744F5FB852C}" destId="{02B7CD1C-0403-2149-BD4E-EDC1DCA95F97}" srcOrd="4" destOrd="0" presId="urn:microsoft.com/office/officeart/2005/8/layout/cycle2"/>
    <dgm:cxn modelId="{41394D8B-7234-3C4D-94EC-977AEC7EACF8}" type="presParOf" srcId="{9E8C6CA3-3621-984F-8854-8744F5FB852C}" destId="{D4810B43-EB77-FF4F-B404-C77D617AE4CE}" srcOrd="5" destOrd="0" presId="urn:microsoft.com/office/officeart/2005/8/layout/cycle2"/>
    <dgm:cxn modelId="{4BFC8295-B89B-044F-A5D7-1CF1C2F9FCEF}" type="presParOf" srcId="{D4810B43-EB77-FF4F-B404-C77D617AE4CE}" destId="{E7F16575-A2E3-E743-822C-DBA596086833}" srcOrd="0" destOrd="0" presId="urn:microsoft.com/office/officeart/2005/8/layout/cycle2"/>
    <dgm:cxn modelId="{A285E8F8-B329-CE45-8DCE-90200608323A}" type="presParOf" srcId="{9E8C6CA3-3621-984F-8854-8744F5FB852C}" destId="{B8C433BE-77B0-6B48-A403-88CF62CCCB69}" srcOrd="6" destOrd="0" presId="urn:microsoft.com/office/officeart/2005/8/layout/cycle2"/>
    <dgm:cxn modelId="{7708BB98-1B1C-CA40-8E47-69AB77AE2368}" type="presParOf" srcId="{9E8C6CA3-3621-984F-8854-8744F5FB852C}" destId="{2814C3F4-EA06-AB48-B0F9-BE51F40B868B}" srcOrd="7" destOrd="0" presId="urn:microsoft.com/office/officeart/2005/8/layout/cycle2"/>
    <dgm:cxn modelId="{C97199AD-19DC-1349-82D6-57FA6C2937AF}" type="presParOf" srcId="{2814C3F4-EA06-AB48-B0F9-BE51F40B868B}" destId="{043F2AE8-BB06-8040-B35E-E995A55E9A24}" srcOrd="0" destOrd="0" presId="urn:microsoft.com/office/officeart/2005/8/layout/cycle2"/>
    <dgm:cxn modelId="{A17DE213-C993-C549-AEB0-AC39D9B7E4EB}" type="presParOf" srcId="{9E8C6CA3-3621-984F-8854-8744F5FB852C}" destId="{A6AC8242-46C9-004F-B3E7-51FABC3BB09B}" srcOrd="8" destOrd="0" presId="urn:microsoft.com/office/officeart/2005/8/layout/cycle2"/>
    <dgm:cxn modelId="{B3342824-C985-6847-A061-75A336672297}" type="presParOf" srcId="{9E8C6CA3-3621-984F-8854-8744F5FB852C}" destId="{F3BD8CD5-40A9-5443-90AD-E80516755F3C}" srcOrd="9" destOrd="0" presId="urn:microsoft.com/office/officeart/2005/8/layout/cycle2"/>
    <dgm:cxn modelId="{6EE25346-AD1A-584B-8989-16D44E535EE0}" type="presParOf" srcId="{F3BD8CD5-40A9-5443-90AD-E80516755F3C}" destId="{C22A1862-8BF8-C342-9C1C-2E40714F859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3DD6C-5662-F540-8882-2C2B6E7A0F5A}" type="doc">
      <dgm:prSet loTypeId="urn:microsoft.com/office/officeart/2005/8/layout/process2" loCatId="" qsTypeId="urn:microsoft.com/office/officeart/2005/8/quickstyle/simple1" qsCatId="simple" csTypeId="urn:microsoft.com/office/officeart/2005/8/colors/accent1_2" csCatId="accent1" phldr="1"/>
      <dgm:spPr/>
    </dgm:pt>
    <dgm:pt modelId="{D1A50DE9-06A3-7040-80AD-AF879376E7D1}">
      <dgm:prSet phldrT="[Text]" custT="1"/>
      <dgm:spPr/>
      <dgm:t>
        <a:bodyPr/>
        <a:lstStyle/>
        <a:p>
          <a:r>
            <a:rPr lang="en-US" sz="2000" dirty="0"/>
            <a:t>observations</a:t>
          </a:r>
        </a:p>
      </dgm:t>
    </dgm:pt>
    <dgm:pt modelId="{85EEDBCE-72BB-3C40-AEEE-E5AA9267B298}" type="parTrans" cxnId="{71CF5F45-5A3C-8B4F-B7D0-1C2ADB6EB025}">
      <dgm:prSet/>
      <dgm:spPr/>
      <dgm:t>
        <a:bodyPr/>
        <a:lstStyle/>
        <a:p>
          <a:endParaRPr lang="en-US" sz="2000"/>
        </a:p>
      </dgm:t>
    </dgm:pt>
    <dgm:pt modelId="{AE74404C-A625-1F4F-B997-7C5DC4A43F13}" type="sibTrans" cxnId="{71CF5F45-5A3C-8B4F-B7D0-1C2ADB6EB025}">
      <dgm:prSet custT="1"/>
      <dgm:spPr/>
      <dgm:t>
        <a:bodyPr/>
        <a:lstStyle/>
        <a:p>
          <a:endParaRPr lang="en-US" sz="2000"/>
        </a:p>
      </dgm:t>
    </dgm:pt>
    <dgm:pt modelId="{51C4AEC3-FF8C-FE48-8B38-4AE0A047D44D}">
      <dgm:prSet phldrT="[Text]" custT="1"/>
      <dgm:spPr/>
      <dgm:t>
        <a:bodyPr/>
        <a:lstStyle/>
        <a:p>
          <a:r>
            <a:rPr lang="en-US" sz="2000" dirty="0"/>
            <a:t>analyse data</a:t>
          </a:r>
        </a:p>
      </dgm:t>
    </dgm:pt>
    <dgm:pt modelId="{D3B9921C-6F43-3146-A3F8-7589150458AD}" type="parTrans" cxnId="{0AD36EF4-47B4-014A-B49C-555E853B76BC}">
      <dgm:prSet/>
      <dgm:spPr/>
      <dgm:t>
        <a:bodyPr/>
        <a:lstStyle/>
        <a:p>
          <a:endParaRPr lang="en-US" sz="2000"/>
        </a:p>
      </dgm:t>
    </dgm:pt>
    <dgm:pt modelId="{6ED40ED5-297E-5C4C-9187-5D9CE17285F8}" type="sibTrans" cxnId="{0AD36EF4-47B4-014A-B49C-555E853B76BC}">
      <dgm:prSet custT="1"/>
      <dgm:spPr/>
      <dgm:t>
        <a:bodyPr/>
        <a:lstStyle/>
        <a:p>
          <a:endParaRPr lang="en-US" sz="2000"/>
        </a:p>
      </dgm:t>
    </dgm:pt>
    <dgm:pt modelId="{42BC12BB-3A8F-F94B-98B4-4AA79782957D}">
      <dgm:prSet phldrT="[Text]" custT="1"/>
      <dgm:spPr/>
      <dgm:t>
        <a:bodyPr/>
        <a:lstStyle/>
        <a:p>
          <a:r>
            <a:rPr lang="en-US" sz="2000" dirty="0"/>
            <a:t>detect pattern</a:t>
          </a:r>
        </a:p>
      </dgm:t>
    </dgm:pt>
    <dgm:pt modelId="{5F409CED-D6B9-6142-9EF4-E30D22F03A60}" type="parTrans" cxnId="{C0F7D7F0-3DD2-7A45-B83D-2B7FD0F9F77D}">
      <dgm:prSet/>
      <dgm:spPr/>
      <dgm:t>
        <a:bodyPr/>
        <a:lstStyle/>
        <a:p>
          <a:endParaRPr lang="en-US" sz="2000"/>
        </a:p>
      </dgm:t>
    </dgm:pt>
    <dgm:pt modelId="{F5F88303-1DF6-D048-8C6E-51BEC6EBCF5B}" type="sibTrans" cxnId="{C0F7D7F0-3DD2-7A45-B83D-2B7FD0F9F77D}">
      <dgm:prSet custT="1"/>
      <dgm:spPr/>
      <dgm:t>
        <a:bodyPr/>
        <a:lstStyle/>
        <a:p>
          <a:endParaRPr lang="en-US" sz="2000"/>
        </a:p>
      </dgm:t>
    </dgm:pt>
    <dgm:pt modelId="{2DFE0534-A98F-DE4E-B05A-96807CC99CC9}">
      <dgm:prSet custT="1"/>
      <dgm:spPr/>
      <dgm:t>
        <a:bodyPr/>
        <a:lstStyle/>
        <a:p>
          <a:r>
            <a:rPr lang="en-US" sz="2000" dirty="0"/>
            <a:t>theory</a:t>
          </a:r>
        </a:p>
      </dgm:t>
    </dgm:pt>
    <dgm:pt modelId="{402B18FD-FEC3-7A46-A049-AFBF6FDADE30}" type="parTrans" cxnId="{20C8F9D5-0C72-EA41-AD29-9FD213375568}">
      <dgm:prSet/>
      <dgm:spPr/>
      <dgm:t>
        <a:bodyPr/>
        <a:lstStyle/>
        <a:p>
          <a:endParaRPr lang="en-US" sz="2000"/>
        </a:p>
      </dgm:t>
    </dgm:pt>
    <dgm:pt modelId="{C845106D-5FC2-2845-B160-65CA6B457928}" type="sibTrans" cxnId="{20C8F9D5-0C72-EA41-AD29-9FD213375568}">
      <dgm:prSet/>
      <dgm:spPr/>
      <dgm:t>
        <a:bodyPr/>
        <a:lstStyle/>
        <a:p>
          <a:endParaRPr lang="en-US" sz="2000"/>
        </a:p>
      </dgm:t>
    </dgm:pt>
    <dgm:pt modelId="{78B3FF23-025C-934F-9D17-03356998A26D}" type="pres">
      <dgm:prSet presAssocID="{AAF3DD6C-5662-F540-8882-2C2B6E7A0F5A}" presName="linearFlow" presStyleCnt="0">
        <dgm:presLayoutVars>
          <dgm:resizeHandles val="exact"/>
        </dgm:presLayoutVars>
      </dgm:prSet>
      <dgm:spPr/>
    </dgm:pt>
    <dgm:pt modelId="{EB8270A3-55FD-3442-BB84-EFA9844B25D9}" type="pres">
      <dgm:prSet presAssocID="{D1A50DE9-06A3-7040-80AD-AF879376E7D1}" presName="node" presStyleLbl="node1" presStyleIdx="0" presStyleCnt="4" custLinFactNeighborX="1958" custLinFactNeighborY="45878">
        <dgm:presLayoutVars>
          <dgm:bulletEnabled val="1"/>
        </dgm:presLayoutVars>
      </dgm:prSet>
      <dgm:spPr/>
    </dgm:pt>
    <dgm:pt modelId="{18232B3F-5834-3A4C-BDC8-AD433B92A314}" type="pres">
      <dgm:prSet presAssocID="{AE74404C-A625-1F4F-B997-7C5DC4A43F13}" presName="sibTrans" presStyleLbl="sibTrans2D1" presStyleIdx="0" presStyleCnt="3"/>
      <dgm:spPr/>
    </dgm:pt>
    <dgm:pt modelId="{62AA6BE1-74AA-1540-9E63-25FE321A9CCC}" type="pres">
      <dgm:prSet presAssocID="{AE74404C-A625-1F4F-B997-7C5DC4A43F13}" presName="connectorText" presStyleLbl="sibTrans2D1" presStyleIdx="0" presStyleCnt="3"/>
      <dgm:spPr/>
    </dgm:pt>
    <dgm:pt modelId="{C6713EA0-E36B-E641-8624-2C0F5C522FEB}" type="pres">
      <dgm:prSet presAssocID="{51C4AEC3-FF8C-FE48-8B38-4AE0A047D44D}" presName="node" presStyleLbl="node1" presStyleIdx="1" presStyleCnt="4">
        <dgm:presLayoutVars>
          <dgm:bulletEnabled val="1"/>
        </dgm:presLayoutVars>
      </dgm:prSet>
      <dgm:spPr/>
    </dgm:pt>
    <dgm:pt modelId="{B72FA19C-D213-E249-8BF4-8E14D4B2CB11}" type="pres">
      <dgm:prSet presAssocID="{6ED40ED5-297E-5C4C-9187-5D9CE17285F8}" presName="sibTrans" presStyleLbl="sibTrans2D1" presStyleIdx="1" presStyleCnt="3"/>
      <dgm:spPr/>
    </dgm:pt>
    <dgm:pt modelId="{1D40FDB9-A50B-5247-94E7-4422D7449BD2}" type="pres">
      <dgm:prSet presAssocID="{6ED40ED5-297E-5C4C-9187-5D9CE17285F8}" presName="connectorText" presStyleLbl="sibTrans2D1" presStyleIdx="1" presStyleCnt="3"/>
      <dgm:spPr/>
    </dgm:pt>
    <dgm:pt modelId="{D3DBB476-D89C-BD41-8FA8-9038BE3940C3}" type="pres">
      <dgm:prSet presAssocID="{42BC12BB-3A8F-F94B-98B4-4AA79782957D}" presName="node" presStyleLbl="node1" presStyleIdx="2" presStyleCnt="4">
        <dgm:presLayoutVars>
          <dgm:bulletEnabled val="1"/>
        </dgm:presLayoutVars>
      </dgm:prSet>
      <dgm:spPr/>
    </dgm:pt>
    <dgm:pt modelId="{2AEC2260-8AE3-9E47-A06C-052A17E2E1F4}" type="pres">
      <dgm:prSet presAssocID="{F5F88303-1DF6-D048-8C6E-51BEC6EBCF5B}" presName="sibTrans" presStyleLbl="sibTrans2D1" presStyleIdx="2" presStyleCnt="3"/>
      <dgm:spPr/>
    </dgm:pt>
    <dgm:pt modelId="{2D8DBDEC-5451-D449-909F-8B20EAAFA02F}" type="pres">
      <dgm:prSet presAssocID="{F5F88303-1DF6-D048-8C6E-51BEC6EBCF5B}" presName="connectorText" presStyleLbl="sibTrans2D1" presStyleIdx="2" presStyleCnt="3"/>
      <dgm:spPr/>
    </dgm:pt>
    <dgm:pt modelId="{0E8F7489-5712-5C48-A2D5-00FCCECBEA51}" type="pres">
      <dgm:prSet presAssocID="{2DFE0534-A98F-DE4E-B05A-96807CC99CC9}" presName="node" presStyleLbl="node1" presStyleIdx="3" presStyleCnt="4">
        <dgm:presLayoutVars>
          <dgm:bulletEnabled val="1"/>
        </dgm:presLayoutVars>
      </dgm:prSet>
      <dgm:spPr/>
    </dgm:pt>
  </dgm:ptLst>
  <dgm:cxnLst>
    <dgm:cxn modelId="{E9740108-A8C5-C74F-89EF-1F9D69842CC7}" type="presOf" srcId="{2DFE0534-A98F-DE4E-B05A-96807CC99CC9}" destId="{0E8F7489-5712-5C48-A2D5-00FCCECBEA51}" srcOrd="0" destOrd="0" presId="urn:microsoft.com/office/officeart/2005/8/layout/process2"/>
    <dgm:cxn modelId="{E239A713-A172-5144-BE4D-92F86B18B53D}" type="presOf" srcId="{AE74404C-A625-1F4F-B997-7C5DC4A43F13}" destId="{62AA6BE1-74AA-1540-9E63-25FE321A9CCC}" srcOrd="1" destOrd="0" presId="urn:microsoft.com/office/officeart/2005/8/layout/process2"/>
    <dgm:cxn modelId="{ACD9DE40-9267-AA43-8228-A0CFEC07249D}" type="presOf" srcId="{51C4AEC3-FF8C-FE48-8B38-4AE0A047D44D}" destId="{C6713EA0-E36B-E641-8624-2C0F5C522FEB}" srcOrd="0" destOrd="0" presId="urn:microsoft.com/office/officeart/2005/8/layout/process2"/>
    <dgm:cxn modelId="{71CF5F45-5A3C-8B4F-B7D0-1C2ADB6EB025}" srcId="{AAF3DD6C-5662-F540-8882-2C2B6E7A0F5A}" destId="{D1A50DE9-06A3-7040-80AD-AF879376E7D1}" srcOrd="0" destOrd="0" parTransId="{85EEDBCE-72BB-3C40-AEEE-E5AA9267B298}" sibTransId="{AE74404C-A625-1F4F-B997-7C5DC4A43F13}"/>
    <dgm:cxn modelId="{A7D03346-F4E9-F14D-8576-E648C7088EE5}" type="presOf" srcId="{42BC12BB-3A8F-F94B-98B4-4AA79782957D}" destId="{D3DBB476-D89C-BD41-8FA8-9038BE3940C3}" srcOrd="0" destOrd="0" presId="urn:microsoft.com/office/officeart/2005/8/layout/process2"/>
    <dgm:cxn modelId="{2176F178-A65A-1C40-A3A5-F01ED7174C95}" type="presOf" srcId="{D1A50DE9-06A3-7040-80AD-AF879376E7D1}" destId="{EB8270A3-55FD-3442-BB84-EFA9844B25D9}" srcOrd="0" destOrd="0" presId="urn:microsoft.com/office/officeart/2005/8/layout/process2"/>
    <dgm:cxn modelId="{BB52AA8E-CF16-A74C-8725-C9778619B740}" type="presOf" srcId="{AAF3DD6C-5662-F540-8882-2C2B6E7A0F5A}" destId="{78B3FF23-025C-934F-9D17-03356998A26D}" srcOrd="0" destOrd="0" presId="urn:microsoft.com/office/officeart/2005/8/layout/process2"/>
    <dgm:cxn modelId="{C4F64499-448E-3F4B-A5C7-65B7E4208747}" type="presOf" srcId="{6ED40ED5-297E-5C4C-9187-5D9CE17285F8}" destId="{B72FA19C-D213-E249-8BF4-8E14D4B2CB11}" srcOrd="0" destOrd="0" presId="urn:microsoft.com/office/officeart/2005/8/layout/process2"/>
    <dgm:cxn modelId="{D37C5AB1-DAB5-BE4D-80B6-0F78CA0261C2}" type="presOf" srcId="{F5F88303-1DF6-D048-8C6E-51BEC6EBCF5B}" destId="{2AEC2260-8AE3-9E47-A06C-052A17E2E1F4}" srcOrd="0" destOrd="0" presId="urn:microsoft.com/office/officeart/2005/8/layout/process2"/>
    <dgm:cxn modelId="{2B26C6C1-15D4-3743-93CD-47DB468B3C1E}" type="presOf" srcId="{AE74404C-A625-1F4F-B997-7C5DC4A43F13}" destId="{18232B3F-5834-3A4C-BDC8-AD433B92A314}" srcOrd="0" destOrd="0" presId="urn:microsoft.com/office/officeart/2005/8/layout/process2"/>
    <dgm:cxn modelId="{BCB681CB-EE65-C14F-96B0-70396D6C78F1}" type="presOf" srcId="{6ED40ED5-297E-5C4C-9187-5D9CE17285F8}" destId="{1D40FDB9-A50B-5247-94E7-4422D7449BD2}" srcOrd="1" destOrd="0" presId="urn:microsoft.com/office/officeart/2005/8/layout/process2"/>
    <dgm:cxn modelId="{987ED5D5-6739-4345-952C-51048E08D6B2}" type="presOf" srcId="{F5F88303-1DF6-D048-8C6E-51BEC6EBCF5B}" destId="{2D8DBDEC-5451-D449-909F-8B20EAAFA02F}" srcOrd="1" destOrd="0" presId="urn:microsoft.com/office/officeart/2005/8/layout/process2"/>
    <dgm:cxn modelId="{20C8F9D5-0C72-EA41-AD29-9FD213375568}" srcId="{AAF3DD6C-5662-F540-8882-2C2B6E7A0F5A}" destId="{2DFE0534-A98F-DE4E-B05A-96807CC99CC9}" srcOrd="3" destOrd="0" parTransId="{402B18FD-FEC3-7A46-A049-AFBF6FDADE30}" sibTransId="{C845106D-5FC2-2845-B160-65CA6B457928}"/>
    <dgm:cxn modelId="{C0F7D7F0-3DD2-7A45-B83D-2B7FD0F9F77D}" srcId="{AAF3DD6C-5662-F540-8882-2C2B6E7A0F5A}" destId="{42BC12BB-3A8F-F94B-98B4-4AA79782957D}" srcOrd="2" destOrd="0" parTransId="{5F409CED-D6B9-6142-9EF4-E30D22F03A60}" sibTransId="{F5F88303-1DF6-D048-8C6E-51BEC6EBCF5B}"/>
    <dgm:cxn modelId="{0AD36EF4-47B4-014A-B49C-555E853B76BC}" srcId="{AAF3DD6C-5662-F540-8882-2C2B6E7A0F5A}" destId="{51C4AEC3-FF8C-FE48-8B38-4AE0A047D44D}" srcOrd="1" destOrd="0" parTransId="{D3B9921C-6F43-3146-A3F8-7589150458AD}" sibTransId="{6ED40ED5-297E-5C4C-9187-5D9CE17285F8}"/>
    <dgm:cxn modelId="{2931CB31-44FB-324B-87B5-8398A3458C54}" type="presParOf" srcId="{78B3FF23-025C-934F-9D17-03356998A26D}" destId="{EB8270A3-55FD-3442-BB84-EFA9844B25D9}" srcOrd="0" destOrd="0" presId="urn:microsoft.com/office/officeart/2005/8/layout/process2"/>
    <dgm:cxn modelId="{87EBFE37-0CDC-9944-8F4B-BA9C96D76DBD}" type="presParOf" srcId="{78B3FF23-025C-934F-9D17-03356998A26D}" destId="{18232B3F-5834-3A4C-BDC8-AD433B92A314}" srcOrd="1" destOrd="0" presId="urn:microsoft.com/office/officeart/2005/8/layout/process2"/>
    <dgm:cxn modelId="{0700BFD3-7DD2-744E-A6BE-FC25360A109D}" type="presParOf" srcId="{18232B3F-5834-3A4C-BDC8-AD433B92A314}" destId="{62AA6BE1-74AA-1540-9E63-25FE321A9CCC}" srcOrd="0" destOrd="0" presId="urn:microsoft.com/office/officeart/2005/8/layout/process2"/>
    <dgm:cxn modelId="{D7BB6527-1210-BA49-825F-74330E6D9427}" type="presParOf" srcId="{78B3FF23-025C-934F-9D17-03356998A26D}" destId="{C6713EA0-E36B-E641-8624-2C0F5C522FEB}" srcOrd="2" destOrd="0" presId="urn:microsoft.com/office/officeart/2005/8/layout/process2"/>
    <dgm:cxn modelId="{AC313AD1-5560-1A4A-B437-EC0E5BD00500}" type="presParOf" srcId="{78B3FF23-025C-934F-9D17-03356998A26D}" destId="{B72FA19C-D213-E249-8BF4-8E14D4B2CB11}" srcOrd="3" destOrd="0" presId="urn:microsoft.com/office/officeart/2005/8/layout/process2"/>
    <dgm:cxn modelId="{E09000CE-5F06-E540-8F09-E6C42AB95ABC}" type="presParOf" srcId="{B72FA19C-D213-E249-8BF4-8E14D4B2CB11}" destId="{1D40FDB9-A50B-5247-94E7-4422D7449BD2}" srcOrd="0" destOrd="0" presId="urn:microsoft.com/office/officeart/2005/8/layout/process2"/>
    <dgm:cxn modelId="{0E4B948B-4399-C240-99E3-6AF66BC2DB4F}" type="presParOf" srcId="{78B3FF23-025C-934F-9D17-03356998A26D}" destId="{D3DBB476-D89C-BD41-8FA8-9038BE3940C3}" srcOrd="4" destOrd="0" presId="urn:microsoft.com/office/officeart/2005/8/layout/process2"/>
    <dgm:cxn modelId="{6B6C0808-DC35-874F-9CFF-DA40BD3F0DE4}" type="presParOf" srcId="{78B3FF23-025C-934F-9D17-03356998A26D}" destId="{2AEC2260-8AE3-9E47-A06C-052A17E2E1F4}" srcOrd="5" destOrd="0" presId="urn:microsoft.com/office/officeart/2005/8/layout/process2"/>
    <dgm:cxn modelId="{B5F0139D-63F4-D644-9EB5-7A2150D9606F}" type="presParOf" srcId="{2AEC2260-8AE3-9E47-A06C-052A17E2E1F4}" destId="{2D8DBDEC-5451-D449-909F-8B20EAAFA02F}" srcOrd="0" destOrd="0" presId="urn:microsoft.com/office/officeart/2005/8/layout/process2"/>
    <dgm:cxn modelId="{6EFB1DBD-FEAD-AD40-9C88-08CBD4BEEA85}" type="presParOf" srcId="{78B3FF23-025C-934F-9D17-03356998A26D}" destId="{0E8F7489-5712-5C48-A2D5-00FCCECBEA51}"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B29DC-D3A0-AC46-A88C-2A595A5ED043}" type="doc">
      <dgm:prSet loTypeId="urn:microsoft.com/office/officeart/2005/8/layout/venn2" loCatId="" qsTypeId="urn:microsoft.com/office/officeart/2005/8/quickstyle/simple4" qsCatId="simple" csTypeId="urn:microsoft.com/office/officeart/2005/8/colors/colorful5" csCatId="colorful" phldr="1"/>
      <dgm:spPr/>
      <dgm:t>
        <a:bodyPr/>
        <a:lstStyle/>
        <a:p>
          <a:endParaRPr lang="en-GB"/>
        </a:p>
      </dgm:t>
    </dgm:pt>
    <dgm:pt modelId="{44823577-5BD8-2F40-80F6-06329A465EB3}">
      <dgm:prSet phldrT="[Text]" custT="1"/>
      <dgm:spPr/>
      <dgm:t>
        <a:bodyPr/>
        <a:lstStyle/>
        <a:p>
          <a:r>
            <a:rPr lang="en-GB" sz="2400" dirty="0">
              <a:solidFill>
                <a:schemeClr val="tx1"/>
              </a:solidFill>
            </a:rPr>
            <a:t>End Users</a:t>
          </a:r>
        </a:p>
      </dgm:t>
    </dgm:pt>
    <dgm:pt modelId="{C0C4DFFA-3A99-9043-A0DF-935C8D111EBB}" type="parTrans" cxnId="{C1FF329B-FFDF-FE43-A364-157DFCB8206F}">
      <dgm:prSet/>
      <dgm:spPr/>
      <dgm:t>
        <a:bodyPr/>
        <a:lstStyle/>
        <a:p>
          <a:endParaRPr lang="en-GB"/>
        </a:p>
      </dgm:t>
    </dgm:pt>
    <dgm:pt modelId="{C22A9847-AB45-C54B-A77E-E34565183BFC}" type="sibTrans" cxnId="{C1FF329B-FFDF-FE43-A364-157DFCB8206F}">
      <dgm:prSet/>
      <dgm:spPr/>
      <dgm:t>
        <a:bodyPr/>
        <a:lstStyle/>
        <a:p>
          <a:endParaRPr lang="en-GB"/>
        </a:p>
      </dgm:t>
    </dgm:pt>
    <dgm:pt modelId="{278C1454-116A-B745-A086-85FF1919F5D6}">
      <dgm:prSet phldrT="[Text]" custT="1"/>
      <dgm:spPr/>
      <dgm:t>
        <a:bodyPr/>
        <a:lstStyle/>
        <a:p>
          <a:r>
            <a:rPr lang="en-GB" sz="2400" dirty="0">
              <a:solidFill>
                <a:schemeClr val="tx1"/>
              </a:solidFill>
            </a:rPr>
            <a:t>Application Developers</a:t>
          </a:r>
        </a:p>
      </dgm:t>
    </dgm:pt>
    <dgm:pt modelId="{CB17BB83-CE3B-5045-A7C0-A3C0E83BC064}" type="parTrans" cxnId="{57527C31-AB4E-1E41-8963-F6882A505C90}">
      <dgm:prSet/>
      <dgm:spPr/>
      <dgm:t>
        <a:bodyPr/>
        <a:lstStyle/>
        <a:p>
          <a:endParaRPr lang="en-GB"/>
        </a:p>
      </dgm:t>
    </dgm:pt>
    <dgm:pt modelId="{D3A582F4-4BF6-2A4C-BC3A-5E9F4F7F7FFB}" type="sibTrans" cxnId="{57527C31-AB4E-1E41-8963-F6882A505C90}">
      <dgm:prSet/>
      <dgm:spPr/>
      <dgm:t>
        <a:bodyPr/>
        <a:lstStyle/>
        <a:p>
          <a:endParaRPr lang="en-GB"/>
        </a:p>
      </dgm:t>
    </dgm:pt>
    <dgm:pt modelId="{1311A657-FE2B-E948-AF7C-D7DEBA0498F0}">
      <dgm:prSet phldrT="[Text]" custT="1"/>
      <dgm:spPr/>
      <dgm:t>
        <a:bodyPr/>
        <a:lstStyle/>
        <a:p>
          <a:r>
            <a:rPr lang="en-GB" sz="2400" dirty="0">
              <a:solidFill>
                <a:schemeClr val="tx1"/>
              </a:solidFill>
            </a:rPr>
            <a:t>DBA</a:t>
          </a:r>
        </a:p>
      </dgm:t>
    </dgm:pt>
    <dgm:pt modelId="{9BEC4064-4E63-D749-B9D3-2372C6B9BD6B}" type="parTrans" cxnId="{1A3C3020-A8E8-1148-A05F-5745D4E7E5CB}">
      <dgm:prSet/>
      <dgm:spPr/>
      <dgm:t>
        <a:bodyPr/>
        <a:lstStyle/>
        <a:p>
          <a:endParaRPr lang="en-GB"/>
        </a:p>
      </dgm:t>
    </dgm:pt>
    <dgm:pt modelId="{2AE6896C-A947-D348-99FD-B13FEE5F2AE2}" type="sibTrans" cxnId="{1A3C3020-A8E8-1148-A05F-5745D4E7E5CB}">
      <dgm:prSet/>
      <dgm:spPr/>
      <dgm:t>
        <a:bodyPr/>
        <a:lstStyle/>
        <a:p>
          <a:endParaRPr lang="en-GB"/>
        </a:p>
      </dgm:t>
    </dgm:pt>
    <dgm:pt modelId="{51FCC999-771B-5C4F-9BE0-BE33C3C2AEE8}">
      <dgm:prSet phldrT="[Text]" custT="1"/>
      <dgm:spPr>
        <a:ln>
          <a:solidFill>
            <a:schemeClr val="accent6">
              <a:lumMod val="50000"/>
            </a:schemeClr>
          </a:solidFill>
        </a:ln>
      </dgm:spPr>
      <dgm:t>
        <a:bodyPr/>
        <a:lstStyle/>
        <a:p>
          <a:r>
            <a:rPr lang="en-GB" sz="2400" dirty="0">
              <a:solidFill>
                <a:schemeClr val="tx1"/>
              </a:solidFill>
            </a:rPr>
            <a:t>Database</a:t>
          </a:r>
        </a:p>
      </dgm:t>
    </dgm:pt>
    <dgm:pt modelId="{A2FE5913-56BD-5D46-882D-FF4AFEAA9FF7}" type="parTrans" cxnId="{D6BF27E7-32BF-C449-97B6-94F220D6FFAC}">
      <dgm:prSet/>
      <dgm:spPr/>
      <dgm:t>
        <a:bodyPr/>
        <a:lstStyle/>
        <a:p>
          <a:endParaRPr lang="en-GB"/>
        </a:p>
      </dgm:t>
    </dgm:pt>
    <dgm:pt modelId="{5B1DAAD6-7564-B84D-9D2F-BCCC954DAC34}" type="sibTrans" cxnId="{D6BF27E7-32BF-C449-97B6-94F220D6FFAC}">
      <dgm:prSet/>
      <dgm:spPr/>
      <dgm:t>
        <a:bodyPr/>
        <a:lstStyle/>
        <a:p>
          <a:endParaRPr lang="en-GB"/>
        </a:p>
      </dgm:t>
    </dgm:pt>
    <dgm:pt modelId="{D901A358-3467-2840-975F-28B570F286A2}" type="pres">
      <dgm:prSet presAssocID="{DC7B29DC-D3A0-AC46-A88C-2A595A5ED043}" presName="Name0" presStyleCnt="0">
        <dgm:presLayoutVars>
          <dgm:chMax val="7"/>
          <dgm:resizeHandles val="exact"/>
        </dgm:presLayoutVars>
      </dgm:prSet>
      <dgm:spPr/>
    </dgm:pt>
    <dgm:pt modelId="{CDF2A443-6A97-A549-ABE0-6D9F72E9AE70}" type="pres">
      <dgm:prSet presAssocID="{DC7B29DC-D3A0-AC46-A88C-2A595A5ED043}" presName="comp1" presStyleCnt="0"/>
      <dgm:spPr/>
    </dgm:pt>
    <dgm:pt modelId="{7B49F702-04CC-674A-8EC5-14AEE02F24EB}" type="pres">
      <dgm:prSet presAssocID="{DC7B29DC-D3A0-AC46-A88C-2A595A5ED043}" presName="circle1" presStyleLbl="node1" presStyleIdx="0" presStyleCnt="4" custScaleX="166743"/>
      <dgm:spPr/>
    </dgm:pt>
    <dgm:pt modelId="{A7CED479-B462-9249-8845-C60914E5735B}" type="pres">
      <dgm:prSet presAssocID="{DC7B29DC-D3A0-AC46-A88C-2A595A5ED043}" presName="c1text" presStyleLbl="node1" presStyleIdx="0" presStyleCnt="4">
        <dgm:presLayoutVars>
          <dgm:bulletEnabled val="1"/>
        </dgm:presLayoutVars>
      </dgm:prSet>
      <dgm:spPr/>
    </dgm:pt>
    <dgm:pt modelId="{C1531324-D318-8C49-8B20-C5C9A3ECB710}" type="pres">
      <dgm:prSet presAssocID="{DC7B29DC-D3A0-AC46-A88C-2A595A5ED043}" presName="comp2" presStyleCnt="0"/>
      <dgm:spPr/>
    </dgm:pt>
    <dgm:pt modelId="{F4F44871-D4B7-9349-8099-FCAE4BB2962A}" type="pres">
      <dgm:prSet presAssocID="{DC7B29DC-D3A0-AC46-A88C-2A595A5ED043}" presName="circle2" presStyleLbl="node1" presStyleIdx="1" presStyleCnt="4" custScaleX="166743"/>
      <dgm:spPr/>
    </dgm:pt>
    <dgm:pt modelId="{8FB102AA-7A11-2949-994F-CDC27144C881}" type="pres">
      <dgm:prSet presAssocID="{DC7B29DC-D3A0-AC46-A88C-2A595A5ED043}" presName="c2text" presStyleLbl="node1" presStyleIdx="1" presStyleCnt="4">
        <dgm:presLayoutVars>
          <dgm:bulletEnabled val="1"/>
        </dgm:presLayoutVars>
      </dgm:prSet>
      <dgm:spPr/>
    </dgm:pt>
    <dgm:pt modelId="{74787479-426B-8143-A65B-30E43BCE1EF8}" type="pres">
      <dgm:prSet presAssocID="{DC7B29DC-D3A0-AC46-A88C-2A595A5ED043}" presName="comp3" presStyleCnt="0"/>
      <dgm:spPr/>
    </dgm:pt>
    <dgm:pt modelId="{821AD9B6-0D4C-174A-A88C-AAFA78371B0A}" type="pres">
      <dgm:prSet presAssocID="{DC7B29DC-D3A0-AC46-A88C-2A595A5ED043}" presName="circle3" presStyleLbl="node1" presStyleIdx="2" presStyleCnt="4" custScaleX="166743"/>
      <dgm:spPr/>
    </dgm:pt>
    <dgm:pt modelId="{93F2ECEF-7F12-944F-9E8B-68E472C0FF50}" type="pres">
      <dgm:prSet presAssocID="{DC7B29DC-D3A0-AC46-A88C-2A595A5ED043}" presName="c3text" presStyleLbl="node1" presStyleIdx="2" presStyleCnt="4">
        <dgm:presLayoutVars>
          <dgm:bulletEnabled val="1"/>
        </dgm:presLayoutVars>
      </dgm:prSet>
      <dgm:spPr/>
    </dgm:pt>
    <dgm:pt modelId="{7F559354-F37B-1E49-BBF4-33993685A931}" type="pres">
      <dgm:prSet presAssocID="{DC7B29DC-D3A0-AC46-A88C-2A595A5ED043}" presName="comp4" presStyleCnt="0"/>
      <dgm:spPr/>
    </dgm:pt>
    <dgm:pt modelId="{864DEC1F-9826-5B4E-AE96-4E57D62D8150}" type="pres">
      <dgm:prSet presAssocID="{DC7B29DC-D3A0-AC46-A88C-2A595A5ED043}" presName="circle4" presStyleLbl="node1" presStyleIdx="3" presStyleCnt="4" custScaleX="166743"/>
      <dgm:spPr>
        <a:prstGeom prst="flowChartMagneticDisk">
          <a:avLst/>
        </a:prstGeom>
      </dgm:spPr>
    </dgm:pt>
    <dgm:pt modelId="{277DCE2F-B9E4-2E4F-9841-A6829E6E6266}" type="pres">
      <dgm:prSet presAssocID="{DC7B29DC-D3A0-AC46-A88C-2A595A5ED043}" presName="c4text" presStyleLbl="node1" presStyleIdx="3" presStyleCnt="4">
        <dgm:presLayoutVars>
          <dgm:bulletEnabled val="1"/>
        </dgm:presLayoutVars>
      </dgm:prSet>
      <dgm:spPr/>
    </dgm:pt>
  </dgm:ptLst>
  <dgm:cxnLst>
    <dgm:cxn modelId="{227DD619-7FCF-4C4F-9F45-CE19F10007E6}" type="presOf" srcId="{51FCC999-771B-5C4F-9BE0-BE33C3C2AEE8}" destId="{277DCE2F-B9E4-2E4F-9841-A6829E6E6266}" srcOrd="1" destOrd="0" presId="urn:microsoft.com/office/officeart/2005/8/layout/venn2"/>
    <dgm:cxn modelId="{1A3C3020-A8E8-1148-A05F-5745D4E7E5CB}" srcId="{DC7B29DC-D3A0-AC46-A88C-2A595A5ED043}" destId="{1311A657-FE2B-E948-AF7C-D7DEBA0498F0}" srcOrd="2" destOrd="0" parTransId="{9BEC4064-4E63-D749-B9D3-2372C6B9BD6B}" sibTransId="{2AE6896C-A947-D348-99FD-B13FEE5F2AE2}"/>
    <dgm:cxn modelId="{41645A2A-6D56-7944-8E0B-FDE23FC22D95}" type="presOf" srcId="{DC7B29DC-D3A0-AC46-A88C-2A595A5ED043}" destId="{D901A358-3467-2840-975F-28B570F286A2}" srcOrd="0" destOrd="0" presId="urn:microsoft.com/office/officeart/2005/8/layout/venn2"/>
    <dgm:cxn modelId="{57527C31-AB4E-1E41-8963-F6882A505C90}" srcId="{DC7B29DC-D3A0-AC46-A88C-2A595A5ED043}" destId="{278C1454-116A-B745-A086-85FF1919F5D6}" srcOrd="1" destOrd="0" parTransId="{CB17BB83-CE3B-5045-A7C0-A3C0E83BC064}" sibTransId="{D3A582F4-4BF6-2A4C-BC3A-5E9F4F7F7FFB}"/>
    <dgm:cxn modelId="{3D54683D-4DB0-F84C-AB67-F8F47ABD6147}" type="presOf" srcId="{44823577-5BD8-2F40-80F6-06329A465EB3}" destId="{A7CED479-B462-9249-8845-C60914E5735B}" srcOrd="1" destOrd="0" presId="urn:microsoft.com/office/officeart/2005/8/layout/venn2"/>
    <dgm:cxn modelId="{B99A6277-C9AE-EC4B-8FFC-BD7FC99E5E1E}" type="presOf" srcId="{1311A657-FE2B-E948-AF7C-D7DEBA0498F0}" destId="{93F2ECEF-7F12-944F-9E8B-68E472C0FF50}" srcOrd="1" destOrd="0" presId="urn:microsoft.com/office/officeart/2005/8/layout/venn2"/>
    <dgm:cxn modelId="{B3886E99-1AC4-1640-A425-5815B34DBC11}" type="presOf" srcId="{1311A657-FE2B-E948-AF7C-D7DEBA0498F0}" destId="{821AD9B6-0D4C-174A-A88C-AAFA78371B0A}" srcOrd="0" destOrd="0" presId="urn:microsoft.com/office/officeart/2005/8/layout/venn2"/>
    <dgm:cxn modelId="{C1FF329B-FFDF-FE43-A364-157DFCB8206F}" srcId="{DC7B29DC-D3A0-AC46-A88C-2A595A5ED043}" destId="{44823577-5BD8-2F40-80F6-06329A465EB3}" srcOrd="0" destOrd="0" parTransId="{C0C4DFFA-3A99-9043-A0DF-935C8D111EBB}" sibTransId="{C22A9847-AB45-C54B-A77E-E34565183BFC}"/>
    <dgm:cxn modelId="{6AAE069F-75AF-E54E-8986-9776273A467E}" type="presOf" srcId="{278C1454-116A-B745-A086-85FF1919F5D6}" destId="{F4F44871-D4B7-9349-8099-FCAE4BB2962A}" srcOrd="0" destOrd="0" presId="urn:microsoft.com/office/officeart/2005/8/layout/venn2"/>
    <dgm:cxn modelId="{62E813CB-36DA-904C-9A49-BA8A7481006C}" type="presOf" srcId="{51FCC999-771B-5C4F-9BE0-BE33C3C2AEE8}" destId="{864DEC1F-9826-5B4E-AE96-4E57D62D8150}" srcOrd="0" destOrd="0" presId="urn:microsoft.com/office/officeart/2005/8/layout/venn2"/>
    <dgm:cxn modelId="{E78891D3-48D1-1747-8C6B-355079B46725}" type="presOf" srcId="{278C1454-116A-B745-A086-85FF1919F5D6}" destId="{8FB102AA-7A11-2949-994F-CDC27144C881}" srcOrd="1" destOrd="0" presId="urn:microsoft.com/office/officeart/2005/8/layout/venn2"/>
    <dgm:cxn modelId="{5A5A7DE5-A990-8C41-B896-B2030B1207AD}" type="presOf" srcId="{44823577-5BD8-2F40-80F6-06329A465EB3}" destId="{7B49F702-04CC-674A-8EC5-14AEE02F24EB}" srcOrd="0" destOrd="0" presId="urn:microsoft.com/office/officeart/2005/8/layout/venn2"/>
    <dgm:cxn modelId="{D6BF27E7-32BF-C449-97B6-94F220D6FFAC}" srcId="{DC7B29DC-D3A0-AC46-A88C-2A595A5ED043}" destId="{51FCC999-771B-5C4F-9BE0-BE33C3C2AEE8}" srcOrd="3" destOrd="0" parTransId="{A2FE5913-56BD-5D46-882D-FF4AFEAA9FF7}" sibTransId="{5B1DAAD6-7564-B84D-9D2F-BCCC954DAC34}"/>
    <dgm:cxn modelId="{3BD88723-7750-9F4D-90BB-7CB4E3DC4686}" type="presParOf" srcId="{D901A358-3467-2840-975F-28B570F286A2}" destId="{CDF2A443-6A97-A549-ABE0-6D9F72E9AE70}" srcOrd="0" destOrd="0" presId="urn:microsoft.com/office/officeart/2005/8/layout/venn2"/>
    <dgm:cxn modelId="{083A832A-E881-7A42-8772-8A5D8D4E5211}" type="presParOf" srcId="{CDF2A443-6A97-A549-ABE0-6D9F72E9AE70}" destId="{7B49F702-04CC-674A-8EC5-14AEE02F24EB}" srcOrd="0" destOrd="0" presId="urn:microsoft.com/office/officeart/2005/8/layout/venn2"/>
    <dgm:cxn modelId="{C5A13189-116F-D34B-8FEA-584249CE6098}" type="presParOf" srcId="{CDF2A443-6A97-A549-ABE0-6D9F72E9AE70}" destId="{A7CED479-B462-9249-8845-C60914E5735B}" srcOrd="1" destOrd="0" presId="urn:microsoft.com/office/officeart/2005/8/layout/venn2"/>
    <dgm:cxn modelId="{ED5C0649-B5FF-C94F-A4F5-0F1615868F3D}" type="presParOf" srcId="{D901A358-3467-2840-975F-28B570F286A2}" destId="{C1531324-D318-8C49-8B20-C5C9A3ECB710}" srcOrd="1" destOrd="0" presId="urn:microsoft.com/office/officeart/2005/8/layout/venn2"/>
    <dgm:cxn modelId="{0422751A-9456-0B44-999C-FADA2E3CC7C3}" type="presParOf" srcId="{C1531324-D318-8C49-8B20-C5C9A3ECB710}" destId="{F4F44871-D4B7-9349-8099-FCAE4BB2962A}" srcOrd="0" destOrd="0" presId="urn:microsoft.com/office/officeart/2005/8/layout/venn2"/>
    <dgm:cxn modelId="{49D18951-9C6D-AD49-B934-3E84F629F704}" type="presParOf" srcId="{C1531324-D318-8C49-8B20-C5C9A3ECB710}" destId="{8FB102AA-7A11-2949-994F-CDC27144C881}" srcOrd="1" destOrd="0" presId="urn:microsoft.com/office/officeart/2005/8/layout/venn2"/>
    <dgm:cxn modelId="{2150EA1A-951F-0446-935C-551AE1A2336E}" type="presParOf" srcId="{D901A358-3467-2840-975F-28B570F286A2}" destId="{74787479-426B-8143-A65B-30E43BCE1EF8}" srcOrd="2" destOrd="0" presId="urn:microsoft.com/office/officeart/2005/8/layout/venn2"/>
    <dgm:cxn modelId="{3FB8D8C3-3E73-D94C-B36B-D85CBBC578FC}" type="presParOf" srcId="{74787479-426B-8143-A65B-30E43BCE1EF8}" destId="{821AD9B6-0D4C-174A-A88C-AAFA78371B0A}" srcOrd="0" destOrd="0" presId="urn:microsoft.com/office/officeart/2005/8/layout/venn2"/>
    <dgm:cxn modelId="{A857CBBD-F122-4644-91B5-3A5043D10796}" type="presParOf" srcId="{74787479-426B-8143-A65B-30E43BCE1EF8}" destId="{93F2ECEF-7F12-944F-9E8B-68E472C0FF50}" srcOrd="1" destOrd="0" presId="urn:microsoft.com/office/officeart/2005/8/layout/venn2"/>
    <dgm:cxn modelId="{D9F7008C-D380-1040-9D5C-D4779899A7D0}" type="presParOf" srcId="{D901A358-3467-2840-975F-28B570F286A2}" destId="{7F559354-F37B-1E49-BBF4-33993685A931}" srcOrd="3" destOrd="0" presId="urn:microsoft.com/office/officeart/2005/8/layout/venn2"/>
    <dgm:cxn modelId="{4C394B28-9231-1F49-A006-95E871FED986}" type="presParOf" srcId="{7F559354-F37B-1E49-BBF4-33993685A931}" destId="{864DEC1F-9826-5B4E-AE96-4E57D62D8150}" srcOrd="0" destOrd="0" presId="urn:microsoft.com/office/officeart/2005/8/layout/venn2"/>
    <dgm:cxn modelId="{A4A1DF76-3CDB-0747-BFE5-7452C41FFBEB}" type="presParOf" srcId="{7F559354-F37B-1E49-BBF4-33993685A931}" destId="{277DCE2F-B9E4-2E4F-9841-A6829E6E62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F996A4-7CA1-2647-B517-BBAD7792A5C9}" type="doc">
      <dgm:prSet loTypeId="urn:microsoft.com/office/officeart/2005/8/layout/process5" loCatId="" qsTypeId="urn:microsoft.com/office/officeart/2005/8/quickstyle/simple4" qsCatId="simple" csTypeId="urn:microsoft.com/office/officeart/2005/8/colors/colorful5" csCatId="colorful" phldr="1"/>
      <dgm:spPr/>
      <dgm:t>
        <a:bodyPr/>
        <a:lstStyle/>
        <a:p>
          <a:endParaRPr lang="en-GB"/>
        </a:p>
      </dgm:t>
    </dgm:pt>
    <dgm:pt modelId="{49AD4140-C82B-A344-A545-F677AECC5C25}">
      <dgm:prSet phldrT="[Text]"/>
      <dgm:spPr/>
      <dgm:t>
        <a:bodyPr/>
        <a:lstStyle/>
        <a:p>
          <a:r>
            <a:rPr lang="en-GB" dirty="0">
              <a:solidFill>
                <a:schemeClr val="tx1"/>
              </a:solidFill>
            </a:rPr>
            <a:t>System</a:t>
          </a:r>
          <a:r>
            <a:rPr lang="en-GB" baseline="0" dirty="0">
              <a:solidFill>
                <a:schemeClr val="tx1"/>
              </a:solidFill>
            </a:rPr>
            <a:t> Aims and Definition</a:t>
          </a:r>
          <a:endParaRPr lang="en-GB" dirty="0">
            <a:solidFill>
              <a:schemeClr val="tx1"/>
            </a:solidFill>
          </a:endParaRPr>
        </a:p>
      </dgm:t>
    </dgm:pt>
    <dgm:pt modelId="{826E700B-5D78-0746-98D6-521D49BC80B6}" type="parTrans" cxnId="{385DC7FA-51CE-9A47-B2DD-E595B140CA0F}">
      <dgm:prSet/>
      <dgm:spPr/>
      <dgm:t>
        <a:bodyPr/>
        <a:lstStyle/>
        <a:p>
          <a:endParaRPr lang="en-GB"/>
        </a:p>
      </dgm:t>
    </dgm:pt>
    <dgm:pt modelId="{C207854F-ABD0-4143-86DE-7112746D207C}" type="sibTrans" cxnId="{385DC7FA-51CE-9A47-B2DD-E595B140CA0F}">
      <dgm:prSet/>
      <dgm:spPr/>
      <dgm:t>
        <a:bodyPr/>
        <a:lstStyle/>
        <a:p>
          <a:endParaRPr lang="en-GB"/>
        </a:p>
      </dgm:t>
    </dgm:pt>
    <dgm:pt modelId="{B79DD711-4AA0-6840-98F1-A9CB5F374F7F}">
      <dgm:prSet phldrT="[Text]"/>
      <dgm:spPr/>
      <dgm:t>
        <a:bodyPr/>
        <a:lstStyle/>
        <a:p>
          <a:r>
            <a:rPr lang="en-GB" dirty="0">
              <a:solidFill>
                <a:schemeClr val="tx1"/>
              </a:solidFill>
            </a:rPr>
            <a:t>Requirement collection and analysis</a:t>
          </a:r>
        </a:p>
      </dgm:t>
    </dgm:pt>
    <dgm:pt modelId="{F4C439CE-70DD-5A46-9E48-6105633783E2}" type="parTrans" cxnId="{51E6B2EB-A079-F44F-8900-3465F9F17913}">
      <dgm:prSet/>
      <dgm:spPr/>
      <dgm:t>
        <a:bodyPr/>
        <a:lstStyle/>
        <a:p>
          <a:endParaRPr lang="en-GB"/>
        </a:p>
      </dgm:t>
    </dgm:pt>
    <dgm:pt modelId="{1364CA5D-A19B-1343-80C0-2AA7186B22B2}" type="sibTrans" cxnId="{51E6B2EB-A079-F44F-8900-3465F9F17913}">
      <dgm:prSet/>
      <dgm:spPr/>
      <dgm:t>
        <a:bodyPr/>
        <a:lstStyle/>
        <a:p>
          <a:endParaRPr lang="en-GB"/>
        </a:p>
      </dgm:t>
    </dgm:pt>
    <dgm:pt modelId="{7FE7A0C6-2CA4-C440-9B11-89C06B52AFB6}">
      <dgm:prSet phldrT="[Text]"/>
      <dgm:spPr/>
      <dgm:t>
        <a:bodyPr/>
        <a:lstStyle/>
        <a:p>
          <a:r>
            <a:rPr lang="en-GB" dirty="0">
              <a:solidFill>
                <a:schemeClr val="tx1"/>
              </a:solidFill>
            </a:rPr>
            <a:t>Application Design</a:t>
          </a:r>
        </a:p>
      </dgm:t>
    </dgm:pt>
    <dgm:pt modelId="{5E386D6A-F94C-7840-8E82-02F2878D4192}" type="parTrans" cxnId="{9F201EEA-6DC5-434D-86C5-CBE923329A0D}">
      <dgm:prSet/>
      <dgm:spPr/>
      <dgm:t>
        <a:bodyPr/>
        <a:lstStyle/>
        <a:p>
          <a:endParaRPr lang="en-GB"/>
        </a:p>
      </dgm:t>
    </dgm:pt>
    <dgm:pt modelId="{6A66771B-5D6E-574F-9536-C0B34ECA8472}" type="sibTrans" cxnId="{9F201EEA-6DC5-434D-86C5-CBE923329A0D}">
      <dgm:prSet/>
      <dgm:spPr/>
      <dgm:t>
        <a:bodyPr/>
        <a:lstStyle/>
        <a:p>
          <a:endParaRPr lang="en-GB"/>
        </a:p>
      </dgm:t>
    </dgm:pt>
    <dgm:pt modelId="{E0814DE2-6E88-9B42-B150-B7AE21080412}">
      <dgm:prSet phldrT="[Text]"/>
      <dgm:spPr/>
      <dgm:t>
        <a:bodyPr/>
        <a:lstStyle/>
        <a:p>
          <a:r>
            <a:rPr lang="en-GB" dirty="0">
              <a:solidFill>
                <a:schemeClr val="tx1"/>
              </a:solidFill>
            </a:rPr>
            <a:t>Database design:</a:t>
          </a:r>
        </a:p>
      </dgm:t>
    </dgm:pt>
    <dgm:pt modelId="{69265FE8-47F8-2946-BAAE-D4FB9E616F64}" type="parTrans" cxnId="{E430B4BF-9EDE-FE43-85C1-615FE6BD5FBF}">
      <dgm:prSet/>
      <dgm:spPr/>
      <dgm:t>
        <a:bodyPr/>
        <a:lstStyle/>
        <a:p>
          <a:endParaRPr lang="en-GB"/>
        </a:p>
      </dgm:t>
    </dgm:pt>
    <dgm:pt modelId="{27236904-98CF-4945-9FAC-D28879290889}" type="sibTrans" cxnId="{E430B4BF-9EDE-FE43-85C1-615FE6BD5FBF}">
      <dgm:prSet/>
      <dgm:spPr/>
      <dgm:t>
        <a:bodyPr/>
        <a:lstStyle/>
        <a:p>
          <a:endParaRPr lang="en-GB"/>
        </a:p>
      </dgm:t>
    </dgm:pt>
    <dgm:pt modelId="{9E3755CC-E4C9-1A4E-AF42-0F0B49D684A3}">
      <dgm:prSet phldrT="[Text]"/>
      <dgm:spPr/>
      <dgm:t>
        <a:bodyPr/>
        <a:lstStyle/>
        <a:p>
          <a:r>
            <a:rPr lang="en-GB" dirty="0">
              <a:solidFill>
                <a:schemeClr val="tx1"/>
              </a:solidFill>
            </a:rPr>
            <a:t>Conceptual, Logical, and Physical</a:t>
          </a:r>
        </a:p>
      </dgm:t>
    </dgm:pt>
    <dgm:pt modelId="{82CFDB27-582B-744C-8752-1811D66DEB99}" type="parTrans" cxnId="{76696064-19FF-9448-84D7-F95E178121CC}">
      <dgm:prSet/>
      <dgm:spPr/>
      <dgm:t>
        <a:bodyPr/>
        <a:lstStyle/>
        <a:p>
          <a:endParaRPr lang="en-GB"/>
        </a:p>
      </dgm:t>
    </dgm:pt>
    <dgm:pt modelId="{1AA8FEB6-1CFB-8847-8D9F-B9AC19DDD657}" type="sibTrans" cxnId="{76696064-19FF-9448-84D7-F95E178121CC}">
      <dgm:prSet/>
      <dgm:spPr/>
      <dgm:t>
        <a:bodyPr/>
        <a:lstStyle/>
        <a:p>
          <a:endParaRPr lang="en-GB"/>
        </a:p>
      </dgm:t>
    </dgm:pt>
    <dgm:pt modelId="{42F1E13C-D29D-0F41-886C-C317A98388EC}">
      <dgm:prSet phldrT="[Text]"/>
      <dgm:spPr/>
      <dgm:t>
        <a:bodyPr/>
        <a:lstStyle/>
        <a:p>
          <a:r>
            <a:rPr lang="en-GB" dirty="0">
              <a:solidFill>
                <a:schemeClr val="tx1"/>
              </a:solidFill>
            </a:rPr>
            <a:t>DBMS selection</a:t>
          </a:r>
        </a:p>
      </dgm:t>
    </dgm:pt>
    <dgm:pt modelId="{997E6236-62CB-E24F-9DEB-DAB417A9F33B}" type="parTrans" cxnId="{DDB7497E-244A-ED48-97A5-119345B6E2B1}">
      <dgm:prSet/>
      <dgm:spPr/>
      <dgm:t>
        <a:bodyPr/>
        <a:lstStyle/>
        <a:p>
          <a:endParaRPr lang="en-GB"/>
        </a:p>
      </dgm:t>
    </dgm:pt>
    <dgm:pt modelId="{3B858CBB-E29C-2A43-910C-C1B3E2C0B88F}" type="sibTrans" cxnId="{DDB7497E-244A-ED48-97A5-119345B6E2B1}">
      <dgm:prSet/>
      <dgm:spPr/>
      <dgm:t>
        <a:bodyPr/>
        <a:lstStyle/>
        <a:p>
          <a:endParaRPr lang="en-GB"/>
        </a:p>
      </dgm:t>
    </dgm:pt>
    <dgm:pt modelId="{995AFA5B-EA86-164B-98FB-861E323E2AC1}">
      <dgm:prSet phldrT="[Text]"/>
      <dgm:spPr/>
      <dgm:t>
        <a:bodyPr/>
        <a:lstStyle/>
        <a:p>
          <a:r>
            <a:rPr lang="en-GB" dirty="0">
              <a:solidFill>
                <a:schemeClr val="tx1"/>
              </a:solidFill>
            </a:rPr>
            <a:t>Prototyping and Implementation</a:t>
          </a:r>
        </a:p>
      </dgm:t>
    </dgm:pt>
    <dgm:pt modelId="{92D340DF-13EA-7F49-A31F-52003F30DC25}" type="parTrans" cxnId="{CA2E6F2C-5799-4447-A19F-74C430C422E7}">
      <dgm:prSet/>
      <dgm:spPr/>
      <dgm:t>
        <a:bodyPr/>
        <a:lstStyle/>
        <a:p>
          <a:endParaRPr lang="en-GB"/>
        </a:p>
      </dgm:t>
    </dgm:pt>
    <dgm:pt modelId="{45F28766-2FCA-8441-91F1-F408CD631709}" type="sibTrans" cxnId="{CA2E6F2C-5799-4447-A19F-74C430C422E7}">
      <dgm:prSet/>
      <dgm:spPr/>
      <dgm:t>
        <a:bodyPr/>
        <a:lstStyle/>
        <a:p>
          <a:endParaRPr lang="en-GB"/>
        </a:p>
      </dgm:t>
    </dgm:pt>
    <dgm:pt modelId="{EE1E45E3-9551-7E45-8F5F-F8CDF0520D59}">
      <dgm:prSet phldrT="[Text]"/>
      <dgm:spPr/>
      <dgm:t>
        <a:bodyPr/>
        <a:lstStyle/>
        <a:p>
          <a:r>
            <a:rPr lang="en-GB" dirty="0">
              <a:solidFill>
                <a:schemeClr val="tx1"/>
              </a:solidFill>
            </a:rPr>
            <a:t>Data loading</a:t>
          </a:r>
        </a:p>
      </dgm:t>
    </dgm:pt>
    <dgm:pt modelId="{A0B219EE-CADE-0E4A-8974-3D6BE39A519E}" type="parTrans" cxnId="{2E484A40-ACC6-6C43-9643-C7B37CF3B0DD}">
      <dgm:prSet/>
      <dgm:spPr/>
      <dgm:t>
        <a:bodyPr/>
        <a:lstStyle/>
        <a:p>
          <a:endParaRPr lang="en-GB"/>
        </a:p>
      </dgm:t>
    </dgm:pt>
    <dgm:pt modelId="{926812B3-D602-6D4D-9BED-587801F14500}" type="sibTrans" cxnId="{2E484A40-ACC6-6C43-9643-C7B37CF3B0DD}">
      <dgm:prSet/>
      <dgm:spPr/>
      <dgm:t>
        <a:bodyPr/>
        <a:lstStyle/>
        <a:p>
          <a:endParaRPr lang="en-GB"/>
        </a:p>
      </dgm:t>
    </dgm:pt>
    <dgm:pt modelId="{346952FD-FF04-5442-B1E4-B58296E59C88}">
      <dgm:prSet phldrT="[Text]"/>
      <dgm:spPr/>
      <dgm:t>
        <a:bodyPr/>
        <a:lstStyle/>
        <a:p>
          <a:r>
            <a:rPr lang="en-GB" dirty="0">
              <a:solidFill>
                <a:schemeClr val="tx1"/>
              </a:solidFill>
            </a:rPr>
            <a:t>Testing</a:t>
          </a:r>
        </a:p>
      </dgm:t>
    </dgm:pt>
    <dgm:pt modelId="{9403A482-9589-9C42-813C-A478385227EE}" type="parTrans" cxnId="{7B5D155F-E9DA-CC49-B935-987B8540E913}">
      <dgm:prSet/>
      <dgm:spPr/>
      <dgm:t>
        <a:bodyPr/>
        <a:lstStyle/>
        <a:p>
          <a:endParaRPr lang="en-GB"/>
        </a:p>
      </dgm:t>
    </dgm:pt>
    <dgm:pt modelId="{73ECAC26-A260-CC4A-AE5E-ABAE19AD6F60}" type="sibTrans" cxnId="{7B5D155F-E9DA-CC49-B935-987B8540E913}">
      <dgm:prSet/>
      <dgm:spPr/>
      <dgm:t>
        <a:bodyPr/>
        <a:lstStyle/>
        <a:p>
          <a:endParaRPr lang="en-GB"/>
        </a:p>
      </dgm:t>
    </dgm:pt>
    <dgm:pt modelId="{FB78B13A-1304-0D42-A0CF-1B44990A37E2}">
      <dgm:prSet phldrT="[Text]"/>
      <dgm:spPr/>
      <dgm:t>
        <a:bodyPr/>
        <a:lstStyle/>
        <a:p>
          <a:r>
            <a:rPr lang="en-GB" dirty="0">
              <a:solidFill>
                <a:schemeClr val="tx1"/>
              </a:solidFill>
            </a:rPr>
            <a:t>Deployment</a:t>
          </a:r>
        </a:p>
      </dgm:t>
    </dgm:pt>
    <dgm:pt modelId="{FD47CDE2-EC34-AB4D-8F20-A3ED1EC3118B}" type="parTrans" cxnId="{50DEC99B-BB28-7D4A-8B3A-48B35F79897F}">
      <dgm:prSet/>
      <dgm:spPr/>
      <dgm:t>
        <a:bodyPr/>
        <a:lstStyle/>
        <a:p>
          <a:endParaRPr lang="en-GB"/>
        </a:p>
      </dgm:t>
    </dgm:pt>
    <dgm:pt modelId="{2E036F36-624A-F146-9F3E-DE8807FAC6BF}" type="sibTrans" cxnId="{50DEC99B-BB28-7D4A-8B3A-48B35F79897F}">
      <dgm:prSet/>
      <dgm:spPr/>
      <dgm:t>
        <a:bodyPr/>
        <a:lstStyle/>
        <a:p>
          <a:endParaRPr lang="en-GB"/>
        </a:p>
      </dgm:t>
    </dgm:pt>
    <dgm:pt modelId="{2855D10B-FCFE-594D-8611-694AF9C569C9}">
      <dgm:prSet phldrT="[Text]"/>
      <dgm:spPr/>
      <dgm:t>
        <a:bodyPr/>
        <a:lstStyle/>
        <a:p>
          <a:r>
            <a:rPr lang="en-GB" dirty="0">
              <a:solidFill>
                <a:schemeClr val="tx1"/>
              </a:solidFill>
            </a:rPr>
            <a:t>Maintenance</a:t>
          </a:r>
        </a:p>
      </dgm:t>
    </dgm:pt>
    <dgm:pt modelId="{E82792F6-A64A-0C43-AC9F-DCCEFA3BD4AC}" type="parTrans" cxnId="{07CB460E-C98F-5F4B-846F-DB98C3888F78}">
      <dgm:prSet/>
      <dgm:spPr/>
      <dgm:t>
        <a:bodyPr/>
        <a:lstStyle/>
        <a:p>
          <a:endParaRPr lang="en-GB"/>
        </a:p>
      </dgm:t>
    </dgm:pt>
    <dgm:pt modelId="{F4157241-0E11-9B4C-ADCC-9CB304B15ADF}" type="sibTrans" cxnId="{07CB460E-C98F-5F4B-846F-DB98C3888F78}">
      <dgm:prSet/>
      <dgm:spPr/>
      <dgm:t>
        <a:bodyPr/>
        <a:lstStyle/>
        <a:p>
          <a:endParaRPr lang="en-GB"/>
        </a:p>
      </dgm:t>
    </dgm:pt>
    <dgm:pt modelId="{415D86AE-F3AD-8F42-A6B4-79B030B6432F}" type="pres">
      <dgm:prSet presAssocID="{99F996A4-7CA1-2647-B517-BBAD7792A5C9}" presName="diagram" presStyleCnt="0">
        <dgm:presLayoutVars>
          <dgm:dir/>
          <dgm:resizeHandles val="exact"/>
        </dgm:presLayoutVars>
      </dgm:prSet>
      <dgm:spPr/>
    </dgm:pt>
    <dgm:pt modelId="{B7CBD4F2-232A-3242-A75F-2E90560A4432}" type="pres">
      <dgm:prSet presAssocID="{49AD4140-C82B-A344-A545-F677AECC5C25}" presName="node" presStyleLbl="node1" presStyleIdx="0" presStyleCnt="9">
        <dgm:presLayoutVars>
          <dgm:bulletEnabled val="1"/>
        </dgm:presLayoutVars>
      </dgm:prSet>
      <dgm:spPr/>
    </dgm:pt>
    <dgm:pt modelId="{8364F15B-2946-F14E-B044-A5D9734FA4C7}" type="pres">
      <dgm:prSet presAssocID="{C207854F-ABD0-4143-86DE-7112746D207C}" presName="sibTrans" presStyleLbl="sibTrans2D1" presStyleIdx="0" presStyleCnt="8"/>
      <dgm:spPr/>
    </dgm:pt>
    <dgm:pt modelId="{20BF064F-AD29-D34F-A069-5D23965F55FF}" type="pres">
      <dgm:prSet presAssocID="{C207854F-ABD0-4143-86DE-7112746D207C}" presName="connectorText" presStyleLbl="sibTrans2D1" presStyleIdx="0" presStyleCnt="8"/>
      <dgm:spPr/>
    </dgm:pt>
    <dgm:pt modelId="{6290E5BB-893D-174B-A3F2-4098F6923F5F}" type="pres">
      <dgm:prSet presAssocID="{B79DD711-4AA0-6840-98F1-A9CB5F374F7F}" presName="node" presStyleLbl="node1" presStyleIdx="1" presStyleCnt="9">
        <dgm:presLayoutVars>
          <dgm:bulletEnabled val="1"/>
        </dgm:presLayoutVars>
      </dgm:prSet>
      <dgm:spPr/>
    </dgm:pt>
    <dgm:pt modelId="{FAF336F3-F4D6-644B-AE70-23922007E392}" type="pres">
      <dgm:prSet presAssocID="{1364CA5D-A19B-1343-80C0-2AA7186B22B2}" presName="sibTrans" presStyleLbl="sibTrans2D1" presStyleIdx="1" presStyleCnt="8"/>
      <dgm:spPr/>
    </dgm:pt>
    <dgm:pt modelId="{466D4744-F3BB-6743-95C5-07E95857B22C}" type="pres">
      <dgm:prSet presAssocID="{1364CA5D-A19B-1343-80C0-2AA7186B22B2}" presName="connectorText" presStyleLbl="sibTrans2D1" presStyleIdx="1" presStyleCnt="8"/>
      <dgm:spPr/>
    </dgm:pt>
    <dgm:pt modelId="{BF2A7078-4011-2644-8260-5DC37A58A4B1}" type="pres">
      <dgm:prSet presAssocID="{E0814DE2-6E88-9B42-B150-B7AE21080412}" presName="node" presStyleLbl="node1" presStyleIdx="2" presStyleCnt="9">
        <dgm:presLayoutVars>
          <dgm:bulletEnabled val="1"/>
        </dgm:presLayoutVars>
      </dgm:prSet>
      <dgm:spPr/>
    </dgm:pt>
    <dgm:pt modelId="{36BD0072-059A-5248-931C-14F4DB667262}" type="pres">
      <dgm:prSet presAssocID="{27236904-98CF-4945-9FAC-D28879290889}" presName="sibTrans" presStyleLbl="sibTrans2D1" presStyleIdx="2" presStyleCnt="8"/>
      <dgm:spPr/>
    </dgm:pt>
    <dgm:pt modelId="{30D06824-D3B9-8949-B70C-897C49D254D2}" type="pres">
      <dgm:prSet presAssocID="{27236904-98CF-4945-9FAC-D28879290889}" presName="connectorText" presStyleLbl="sibTrans2D1" presStyleIdx="2" presStyleCnt="8"/>
      <dgm:spPr/>
    </dgm:pt>
    <dgm:pt modelId="{9AF4D966-74D9-0F44-B82E-6F800E9964D4}" type="pres">
      <dgm:prSet presAssocID="{7FE7A0C6-2CA4-C440-9B11-89C06B52AFB6}" presName="node" presStyleLbl="node1" presStyleIdx="3" presStyleCnt="9">
        <dgm:presLayoutVars>
          <dgm:bulletEnabled val="1"/>
        </dgm:presLayoutVars>
      </dgm:prSet>
      <dgm:spPr/>
    </dgm:pt>
    <dgm:pt modelId="{E996961E-9376-2348-A242-E4D6CE6E025D}" type="pres">
      <dgm:prSet presAssocID="{6A66771B-5D6E-574F-9536-C0B34ECA8472}" presName="sibTrans" presStyleLbl="sibTrans2D1" presStyleIdx="3" presStyleCnt="8"/>
      <dgm:spPr/>
    </dgm:pt>
    <dgm:pt modelId="{D7F9533A-56C9-3444-AC1B-8EB56112ED34}" type="pres">
      <dgm:prSet presAssocID="{6A66771B-5D6E-574F-9536-C0B34ECA8472}" presName="connectorText" presStyleLbl="sibTrans2D1" presStyleIdx="3" presStyleCnt="8"/>
      <dgm:spPr/>
    </dgm:pt>
    <dgm:pt modelId="{6AA51947-5607-C34D-82D1-B7446AE34497}" type="pres">
      <dgm:prSet presAssocID="{995AFA5B-EA86-164B-98FB-861E323E2AC1}" presName="node" presStyleLbl="node1" presStyleIdx="4" presStyleCnt="9">
        <dgm:presLayoutVars>
          <dgm:bulletEnabled val="1"/>
        </dgm:presLayoutVars>
      </dgm:prSet>
      <dgm:spPr/>
    </dgm:pt>
    <dgm:pt modelId="{226621F7-ABCB-D54C-BD7F-314F10C15526}" type="pres">
      <dgm:prSet presAssocID="{45F28766-2FCA-8441-91F1-F408CD631709}" presName="sibTrans" presStyleLbl="sibTrans2D1" presStyleIdx="4" presStyleCnt="8"/>
      <dgm:spPr/>
    </dgm:pt>
    <dgm:pt modelId="{B1B972B8-9611-F346-9460-987892C395AE}" type="pres">
      <dgm:prSet presAssocID="{45F28766-2FCA-8441-91F1-F408CD631709}" presName="connectorText" presStyleLbl="sibTrans2D1" presStyleIdx="4" presStyleCnt="8"/>
      <dgm:spPr/>
    </dgm:pt>
    <dgm:pt modelId="{7E34E193-3950-6C48-8EEF-362B7271A946}" type="pres">
      <dgm:prSet presAssocID="{EE1E45E3-9551-7E45-8F5F-F8CDF0520D59}" presName="node" presStyleLbl="node1" presStyleIdx="5" presStyleCnt="9">
        <dgm:presLayoutVars>
          <dgm:bulletEnabled val="1"/>
        </dgm:presLayoutVars>
      </dgm:prSet>
      <dgm:spPr/>
    </dgm:pt>
    <dgm:pt modelId="{8CC225B4-A072-754B-A377-7025CAF5E38B}" type="pres">
      <dgm:prSet presAssocID="{926812B3-D602-6D4D-9BED-587801F14500}" presName="sibTrans" presStyleLbl="sibTrans2D1" presStyleIdx="5" presStyleCnt="8"/>
      <dgm:spPr/>
    </dgm:pt>
    <dgm:pt modelId="{F0EAF711-A657-E043-8FD6-C9558D385D87}" type="pres">
      <dgm:prSet presAssocID="{926812B3-D602-6D4D-9BED-587801F14500}" presName="connectorText" presStyleLbl="sibTrans2D1" presStyleIdx="5" presStyleCnt="8"/>
      <dgm:spPr/>
    </dgm:pt>
    <dgm:pt modelId="{D2257031-097B-A042-BC99-EB25E4C5F97F}" type="pres">
      <dgm:prSet presAssocID="{346952FD-FF04-5442-B1E4-B58296E59C88}" presName="node" presStyleLbl="node1" presStyleIdx="6" presStyleCnt="9">
        <dgm:presLayoutVars>
          <dgm:bulletEnabled val="1"/>
        </dgm:presLayoutVars>
      </dgm:prSet>
      <dgm:spPr/>
    </dgm:pt>
    <dgm:pt modelId="{EE4BAFA1-86DE-434D-93D0-180475D5D582}" type="pres">
      <dgm:prSet presAssocID="{73ECAC26-A260-CC4A-AE5E-ABAE19AD6F60}" presName="sibTrans" presStyleLbl="sibTrans2D1" presStyleIdx="6" presStyleCnt="8"/>
      <dgm:spPr/>
    </dgm:pt>
    <dgm:pt modelId="{1B77CF3A-F85A-FA49-BE12-F94F9417BBA5}" type="pres">
      <dgm:prSet presAssocID="{73ECAC26-A260-CC4A-AE5E-ABAE19AD6F60}" presName="connectorText" presStyleLbl="sibTrans2D1" presStyleIdx="6" presStyleCnt="8"/>
      <dgm:spPr/>
    </dgm:pt>
    <dgm:pt modelId="{906165D9-82D6-144C-A83B-D019489458D3}" type="pres">
      <dgm:prSet presAssocID="{FB78B13A-1304-0D42-A0CF-1B44990A37E2}" presName="node" presStyleLbl="node1" presStyleIdx="7" presStyleCnt="9">
        <dgm:presLayoutVars>
          <dgm:bulletEnabled val="1"/>
        </dgm:presLayoutVars>
      </dgm:prSet>
      <dgm:spPr/>
    </dgm:pt>
    <dgm:pt modelId="{ED4183F7-8884-3D44-9764-9FE5979979CD}" type="pres">
      <dgm:prSet presAssocID="{2E036F36-624A-F146-9F3E-DE8807FAC6BF}" presName="sibTrans" presStyleLbl="sibTrans2D1" presStyleIdx="7" presStyleCnt="8"/>
      <dgm:spPr/>
    </dgm:pt>
    <dgm:pt modelId="{4E633920-8FC4-9D43-BBC8-C5CEBD2C9DC8}" type="pres">
      <dgm:prSet presAssocID="{2E036F36-624A-F146-9F3E-DE8807FAC6BF}" presName="connectorText" presStyleLbl="sibTrans2D1" presStyleIdx="7" presStyleCnt="8"/>
      <dgm:spPr/>
    </dgm:pt>
    <dgm:pt modelId="{37DF60AD-B168-4742-8244-42433B8CE4C0}" type="pres">
      <dgm:prSet presAssocID="{2855D10B-FCFE-594D-8611-694AF9C569C9}" presName="node" presStyleLbl="node1" presStyleIdx="8" presStyleCnt="9">
        <dgm:presLayoutVars>
          <dgm:bulletEnabled val="1"/>
        </dgm:presLayoutVars>
      </dgm:prSet>
      <dgm:spPr/>
    </dgm:pt>
  </dgm:ptLst>
  <dgm:cxnLst>
    <dgm:cxn modelId="{EACB9B02-4399-6242-846F-0F610B6E7D15}" type="presOf" srcId="{9E3755CC-E4C9-1A4E-AF42-0F0B49D684A3}" destId="{BF2A7078-4011-2644-8260-5DC37A58A4B1}" srcOrd="0" destOrd="1" presId="urn:microsoft.com/office/officeart/2005/8/layout/process5"/>
    <dgm:cxn modelId="{07CB460E-C98F-5F4B-846F-DB98C3888F78}" srcId="{99F996A4-7CA1-2647-B517-BBAD7792A5C9}" destId="{2855D10B-FCFE-594D-8611-694AF9C569C9}" srcOrd="8" destOrd="0" parTransId="{E82792F6-A64A-0C43-AC9F-DCCEFA3BD4AC}" sibTransId="{F4157241-0E11-9B4C-ADCC-9CB304B15ADF}"/>
    <dgm:cxn modelId="{D7032313-62A8-A54D-AA10-37A37380B6B8}" type="presOf" srcId="{7FE7A0C6-2CA4-C440-9B11-89C06B52AFB6}" destId="{9AF4D966-74D9-0F44-B82E-6F800E9964D4}" srcOrd="0" destOrd="0" presId="urn:microsoft.com/office/officeart/2005/8/layout/process5"/>
    <dgm:cxn modelId="{91BF8619-C8A3-2D45-887A-C7D7BA895F8D}" type="presOf" srcId="{995AFA5B-EA86-164B-98FB-861E323E2AC1}" destId="{6AA51947-5607-C34D-82D1-B7446AE34497}" srcOrd="0" destOrd="0" presId="urn:microsoft.com/office/officeart/2005/8/layout/process5"/>
    <dgm:cxn modelId="{42AD652A-E46C-3B4B-B55A-4F0F1E7C2588}" type="presOf" srcId="{73ECAC26-A260-CC4A-AE5E-ABAE19AD6F60}" destId="{1B77CF3A-F85A-FA49-BE12-F94F9417BBA5}" srcOrd="1" destOrd="0" presId="urn:microsoft.com/office/officeart/2005/8/layout/process5"/>
    <dgm:cxn modelId="{CA2E6F2C-5799-4447-A19F-74C430C422E7}" srcId="{99F996A4-7CA1-2647-B517-BBAD7792A5C9}" destId="{995AFA5B-EA86-164B-98FB-861E323E2AC1}" srcOrd="4" destOrd="0" parTransId="{92D340DF-13EA-7F49-A31F-52003F30DC25}" sibTransId="{45F28766-2FCA-8441-91F1-F408CD631709}"/>
    <dgm:cxn modelId="{6BB69A3D-D540-3445-85E1-29EA53AC9B9C}" type="presOf" srcId="{42F1E13C-D29D-0F41-886C-C317A98388EC}" destId="{BF2A7078-4011-2644-8260-5DC37A58A4B1}" srcOrd="0" destOrd="2" presId="urn:microsoft.com/office/officeart/2005/8/layout/process5"/>
    <dgm:cxn modelId="{2E484A40-ACC6-6C43-9643-C7B37CF3B0DD}" srcId="{99F996A4-7CA1-2647-B517-BBAD7792A5C9}" destId="{EE1E45E3-9551-7E45-8F5F-F8CDF0520D59}" srcOrd="5" destOrd="0" parTransId="{A0B219EE-CADE-0E4A-8974-3D6BE39A519E}" sibTransId="{926812B3-D602-6D4D-9BED-587801F14500}"/>
    <dgm:cxn modelId="{DBC76B55-8254-0940-A052-0005C514AC5D}" type="presOf" srcId="{926812B3-D602-6D4D-9BED-587801F14500}" destId="{F0EAF711-A657-E043-8FD6-C9558D385D87}" srcOrd="1" destOrd="0" presId="urn:microsoft.com/office/officeart/2005/8/layout/process5"/>
    <dgm:cxn modelId="{CBB7DB5C-AEA6-3E4E-9D92-93ECBB2A8B54}" type="presOf" srcId="{45F28766-2FCA-8441-91F1-F408CD631709}" destId="{B1B972B8-9611-F346-9460-987892C395AE}" srcOrd="1" destOrd="0" presId="urn:microsoft.com/office/officeart/2005/8/layout/process5"/>
    <dgm:cxn modelId="{7B5D155F-E9DA-CC49-B935-987B8540E913}" srcId="{99F996A4-7CA1-2647-B517-BBAD7792A5C9}" destId="{346952FD-FF04-5442-B1E4-B58296E59C88}" srcOrd="6" destOrd="0" parTransId="{9403A482-9589-9C42-813C-A478385227EE}" sibTransId="{73ECAC26-A260-CC4A-AE5E-ABAE19AD6F60}"/>
    <dgm:cxn modelId="{5A96D361-630C-8F4E-BF1B-B70955021662}" type="presOf" srcId="{346952FD-FF04-5442-B1E4-B58296E59C88}" destId="{D2257031-097B-A042-BC99-EB25E4C5F97F}" srcOrd="0" destOrd="0" presId="urn:microsoft.com/office/officeart/2005/8/layout/process5"/>
    <dgm:cxn modelId="{76696064-19FF-9448-84D7-F95E178121CC}" srcId="{E0814DE2-6E88-9B42-B150-B7AE21080412}" destId="{9E3755CC-E4C9-1A4E-AF42-0F0B49D684A3}" srcOrd="0" destOrd="0" parTransId="{82CFDB27-582B-744C-8752-1811D66DEB99}" sibTransId="{1AA8FEB6-1CFB-8847-8D9F-B9AC19DDD657}"/>
    <dgm:cxn modelId="{96F6D568-B09C-F548-9FF4-B8462A7A9BC7}" type="presOf" srcId="{6A66771B-5D6E-574F-9536-C0B34ECA8472}" destId="{D7F9533A-56C9-3444-AC1B-8EB56112ED34}" srcOrd="1" destOrd="0" presId="urn:microsoft.com/office/officeart/2005/8/layout/process5"/>
    <dgm:cxn modelId="{B1BB7E6F-3833-4B46-B2CB-B64C460C83EF}" type="presOf" srcId="{49AD4140-C82B-A344-A545-F677AECC5C25}" destId="{B7CBD4F2-232A-3242-A75F-2E90560A4432}" srcOrd="0" destOrd="0" presId="urn:microsoft.com/office/officeart/2005/8/layout/process5"/>
    <dgm:cxn modelId="{DDB7497E-244A-ED48-97A5-119345B6E2B1}" srcId="{E0814DE2-6E88-9B42-B150-B7AE21080412}" destId="{42F1E13C-D29D-0F41-886C-C317A98388EC}" srcOrd="1" destOrd="0" parTransId="{997E6236-62CB-E24F-9DEB-DAB417A9F33B}" sibTransId="{3B858CBB-E29C-2A43-910C-C1B3E2C0B88F}"/>
    <dgm:cxn modelId="{3B58F67F-BF34-9340-885F-A6D74E65129E}" type="presOf" srcId="{1364CA5D-A19B-1343-80C0-2AA7186B22B2}" destId="{466D4744-F3BB-6743-95C5-07E95857B22C}" srcOrd="1" destOrd="0" presId="urn:microsoft.com/office/officeart/2005/8/layout/process5"/>
    <dgm:cxn modelId="{911F1984-2D98-4E44-AAD4-D4F959F74ED4}" type="presOf" srcId="{926812B3-D602-6D4D-9BED-587801F14500}" destId="{8CC225B4-A072-754B-A377-7025CAF5E38B}" srcOrd="0" destOrd="0" presId="urn:microsoft.com/office/officeart/2005/8/layout/process5"/>
    <dgm:cxn modelId="{7736138C-2C1D-3D4C-A14E-3BF4C4EFA93C}" type="presOf" srcId="{45F28766-2FCA-8441-91F1-F408CD631709}" destId="{226621F7-ABCB-D54C-BD7F-314F10C15526}" srcOrd="0" destOrd="0" presId="urn:microsoft.com/office/officeart/2005/8/layout/process5"/>
    <dgm:cxn modelId="{1A93598E-D97F-E540-B38D-D079511242A2}" type="presOf" srcId="{C207854F-ABD0-4143-86DE-7112746D207C}" destId="{8364F15B-2946-F14E-B044-A5D9734FA4C7}" srcOrd="0" destOrd="0" presId="urn:microsoft.com/office/officeart/2005/8/layout/process5"/>
    <dgm:cxn modelId="{385BE191-17E2-7245-BCA1-739BA041525B}" type="presOf" srcId="{FB78B13A-1304-0D42-A0CF-1B44990A37E2}" destId="{906165D9-82D6-144C-A83B-D019489458D3}" srcOrd="0" destOrd="0" presId="urn:microsoft.com/office/officeart/2005/8/layout/process5"/>
    <dgm:cxn modelId="{ACFB7E93-436A-8448-9EBC-F602125BF57B}" type="presOf" srcId="{99F996A4-7CA1-2647-B517-BBAD7792A5C9}" destId="{415D86AE-F3AD-8F42-A6B4-79B030B6432F}" srcOrd="0" destOrd="0" presId="urn:microsoft.com/office/officeart/2005/8/layout/process5"/>
    <dgm:cxn modelId="{03F09B98-8722-E741-B4DE-B0DF862A9565}" type="presOf" srcId="{73ECAC26-A260-CC4A-AE5E-ABAE19AD6F60}" destId="{EE4BAFA1-86DE-434D-93D0-180475D5D582}" srcOrd="0" destOrd="0" presId="urn:microsoft.com/office/officeart/2005/8/layout/process5"/>
    <dgm:cxn modelId="{50DEC99B-BB28-7D4A-8B3A-48B35F79897F}" srcId="{99F996A4-7CA1-2647-B517-BBAD7792A5C9}" destId="{FB78B13A-1304-0D42-A0CF-1B44990A37E2}" srcOrd="7" destOrd="0" parTransId="{FD47CDE2-EC34-AB4D-8F20-A3ED1EC3118B}" sibTransId="{2E036F36-624A-F146-9F3E-DE8807FAC6BF}"/>
    <dgm:cxn modelId="{B5454DA2-9AC5-C349-AA99-1994E20BD9BE}" type="presOf" srcId="{27236904-98CF-4945-9FAC-D28879290889}" destId="{36BD0072-059A-5248-931C-14F4DB667262}" srcOrd="0" destOrd="0" presId="urn:microsoft.com/office/officeart/2005/8/layout/process5"/>
    <dgm:cxn modelId="{F6BA50A3-2B6E-1740-A5CF-82FB09F6CADA}" type="presOf" srcId="{1364CA5D-A19B-1343-80C0-2AA7186B22B2}" destId="{FAF336F3-F4D6-644B-AE70-23922007E392}" srcOrd="0" destOrd="0" presId="urn:microsoft.com/office/officeart/2005/8/layout/process5"/>
    <dgm:cxn modelId="{6FE242A5-9E62-1842-810B-51B78DB1396C}" type="presOf" srcId="{E0814DE2-6E88-9B42-B150-B7AE21080412}" destId="{BF2A7078-4011-2644-8260-5DC37A58A4B1}" srcOrd="0" destOrd="0" presId="urn:microsoft.com/office/officeart/2005/8/layout/process5"/>
    <dgm:cxn modelId="{5D6DAEA7-FF63-4C47-8DFA-CC643D4EDBB6}" type="presOf" srcId="{2E036F36-624A-F146-9F3E-DE8807FAC6BF}" destId="{ED4183F7-8884-3D44-9764-9FE5979979CD}" srcOrd="0" destOrd="0" presId="urn:microsoft.com/office/officeart/2005/8/layout/process5"/>
    <dgm:cxn modelId="{E7F6BAA7-4A6E-D647-B509-5D4DA84F6EF5}" type="presOf" srcId="{C207854F-ABD0-4143-86DE-7112746D207C}" destId="{20BF064F-AD29-D34F-A069-5D23965F55FF}" srcOrd="1" destOrd="0" presId="urn:microsoft.com/office/officeart/2005/8/layout/process5"/>
    <dgm:cxn modelId="{6628FCB5-D2B2-FF4D-8B9C-EDDD465D1696}" type="presOf" srcId="{2E036F36-624A-F146-9F3E-DE8807FAC6BF}" destId="{4E633920-8FC4-9D43-BBC8-C5CEBD2C9DC8}" srcOrd="1" destOrd="0" presId="urn:microsoft.com/office/officeart/2005/8/layout/process5"/>
    <dgm:cxn modelId="{770E62BB-4683-1B4F-B3C8-EAD5DD7E2017}" type="presOf" srcId="{27236904-98CF-4945-9FAC-D28879290889}" destId="{30D06824-D3B9-8949-B70C-897C49D254D2}" srcOrd="1" destOrd="0" presId="urn:microsoft.com/office/officeart/2005/8/layout/process5"/>
    <dgm:cxn modelId="{668E73BB-2B7B-6E45-8FE7-821B7D90EF04}" type="presOf" srcId="{6A66771B-5D6E-574F-9536-C0B34ECA8472}" destId="{E996961E-9376-2348-A242-E4D6CE6E025D}" srcOrd="0" destOrd="0" presId="urn:microsoft.com/office/officeart/2005/8/layout/process5"/>
    <dgm:cxn modelId="{E430B4BF-9EDE-FE43-85C1-615FE6BD5FBF}" srcId="{99F996A4-7CA1-2647-B517-BBAD7792A5C9}" destId="{E0814DE2-6E88-9B42-B150-B7AE21080412}" srcOrd="2" destOrd="0" parTransId="{69265FE8-47F8-2946-BAAE-D4FB9E616F64}" sibTransId="{27236904-98CF-4945-9FAC-D28879290889}"/>
    <dgm:cxn modelId="{305EA8E1-308F-C246-9C29-FF86B3455A32}" type="presOf" srcId="{EE1E45E3-9551-7E45-8F5F-F8CDF0520D59}" destId="{7E34E193-3950-6C48-8EEF-362B7271A946}" srcOrd="0" destOrd="0" presId="urn:microsoft.com/office/officeart/2005/8/layout/process5"/>
    <dgm:cxn modelId="{9F201EEA-6DC5-434D-86C5-CBE923329A0D}" srcId="{99F996A4-7CA1-2647-B517-BBAD7792A5C9}" destId="{7FE7A0C6-2CA4-C440-9B11-89C06B52AFB6}" srcOrd="3" destOrd="0" parTransId="{5E386D6A-F94C-7840-8E82-02F2878D4192}" sibTransId="{6A66771B-5D6E-574F-9536-C0B34ECA8472}"/>
    <dgm:cxn modelId="{D7DBA6EA-9EE0-9D47-A60A-50962A90EC89}" type="presOf" srcId="{B79DD711-4AA0-6840-98F1-A9CB5F374F7F}" destId="{6290E5BB-893D-174B-A3F2-4098F6923F5F}" srcOrd="0" destOrd="0" presId="urn:microsoft.com/office/officeart/2005/8/layout/process5"/>
    <dgm:cxn modelId="{51E6B2EB-A079-F44F-8900-3465F9F17913}" srcId="{99F996A4-7CA1-2647-B517-BBAD7792A5C9}" destId="{B79DD711-4AA0-6840-98F1-A9CB5F374F7F}" srcOrd="1" destOrd="0" parTransId="{F4C439CE-70DD-5A46-9E48-6105633783E2}" sibTransId="{1364CA5D-A19B-1343-80C0-2AA7186B22B2}"/>
    <dgm:cxn modelId="{789C90F5-DF6B-6D4A-9FBD-742A6ABBA8DD}" type="presOf" srcId="{2855D10B-FCFE-594D-8611-694AF9C569C9}" destId="{37DF60AD-B168-4742-8244-42433B8CE4C0}" srcOrd="0" destOrd="0" presId="urn:microsoft.com/office/officeart/2005/8/layout/process5"/>
    <dgm:cxn modelId="{385DC7FA-51CE-9A47-B2DD-E595B140CA0F}" srcId="{99F996A4-7CA1-2647-B517-BBAD7792A5C9}" destId="{49AD4140-C82B-A344-A545-F677AECC5C25}" srcOrd="0" destOrd="0" parTransId="{826E700B-5D78-0746-98D6-521D49BC80B6}" sibTransId="{C207854F-ABD0-4143-86DE-7112746D207C}"/>
    <dgm:cxn modelId="{BB68117B-2178-094F-A033-F456CD36A178}" type="presParOf" srcId="{415D86AE-F3AD-8F42-A6B4-79B030B6432F}" destId="{B7CBD4F2-232A-3242-A75F-2E90560A4432}" srcOrd="0" destOrd="0" presId="urn:microsoft.com/office/officeart/2005/8/layout/process5"/>
    <dgm:cxn modelId="{5B27AA1A-3FA0-454C-B053-4D729DE3DAFE}" type="presParOf" srcId="{415D86AE-F3AD-8F42-A6B4-79B030B6432F}" destId="{8364F15B-2946-F14E-B044-A5D9734FA4C7}" srcOrd="1" destOrd="0" presId="urn:microsoft.com/office/officeart/2005/8/layout/process5"/>
    <dgm:cxn modelId="{039A0A73-9FCC-164A-81F1-367B3B5A78D0}" type="presParOf" srcId="{8364F15B-2946-F14E-B044-A5D9734FA4C7}" destId="{20BF064F-AD29-D34F-A069-5D23965F55FF}" srcOrd="0" destOrd="0" presId="urn:microsoft.com/office/officeart/2005/8/layout/process5"/>
    <dgm:cxn modelId="{BE9E99F0-C981-9141-BA81-0FF75DB1F501}" type="presParOf" srcId="{415D86AE-F3AD-8F42-A6B4-79B030B6432F}" destId="{6290E5BB-893D-174B-A3F2-4098F6923F5F}" srcOrd="2" destOrd="0" presId="urn:microsoft.com/office/officeart/2005/8/layout/process5"/>
    <dgm:cxn modelId="{43578E8D-2CFE-F347-AE78-3F2977083ED2}" type="presParOf" srcId="{415D86AE-F3AD-8F42-A6B4-79B030B6432F}" destId="{FAF336F3-F4D6-644B-AE70-23922007E392}" srcOrd="3" destOrd="0" presId="urn:microsoft.com/office/officeart/2005/8/layout/process5"/>
    <dgm:cxn modelId="{97408988-3CA0-CE44-A30A-36843BBC27CA}" type="presParOf" srcId="{FAF336F3-F4D6-644B-AE70-23922007E392}" destId="{466D4744-F3BB-6743-95C5-07E95857B22C}" srcOrd="0" destOrd="0" presId="urn:microsoft.com/office/officeart/2005/8/layout/process5"/>
    <dgm:cxn modelId="{01F4A0A9-5BFD-EC4D-A1F3-70BBE40523A9}" type="presParOf" srcId="{415D86AE-F3AD-8F42-A6B4-79B030B6432F}" destId="{BF2A7078-4011-2644-8260-5DC37A58A4B1}" srcOrd="4" destOrd="0" presId="urn:microsoft.com/office/officeart/2005/8/layout/process5"/>
    <dgm:cxn modelId="{7C7CDB0F-A1DD-5749-B58E-C58BEE3C69B8}" type="presParOf" srcId="{415D86AE-F3AD-8F42-A6B4-79B030B6432F}" destId="{36BD0072-059A-5248-931C-14F4DB667262}" srcOrd="5" destOrd="0" presId="urn:microsoft.com/office/officeart/2005/8/layout/process5"/>
    <dgm:cxn modelId="{CD1B8A74-39EF-D946-9AE9-F161EA15E439}" type="presParOf" srcId="{36BD0072-059A-5248-931C-14F4DB667262}" destId="{30D06824-D3B9-8949-B70C-897C49D254D2}" srcOrd="0" destOrd="0" presId="urn:microsoft.com/office/officeart/2005/8/layout/process5"/>
    <dgm:cxn modelId="{6B060C38-6101-8943-B94A-B4B38682EB83}" type="presParOf" srcId="{415D86AE-F3AD-8F42-A6B4-79B030B6432F}" destId="{9AF4D966-74D9-0F44-B82E-6F800E9964D4}" srcOrd="6" destOrd="0" presId="urn:microsoft.com/office/officeart/2005/8/layout/process5"/>
    <dgm:cxn modelId="{F5ABB955-B9F4-6641-9F84-4C630ADE702E}" type="presParOf" srcId="{415D86AE-F3AD-8F42-A6B4-79B030B6432F}" destId="{E996961E-9376-2348-A242-E4D6CE6E025D}" srcOrd="7" destOrd="0" presId="urn:microsoft.com/office/officeart/2005/8/layout/process5"/>
    <dgm:cxn modelId="{38C2D409-0013-6545-AD13-C9B7F3CABFE2}" type="presParOf" srcId="{E996961E-9376-2348-A242-E4D6CE6E025D}" destId="{D7F9533A-56C9-3444-AC1B-8EB56112ED34}" srcOrd="0" destOrd="0" presId="urn:microsoft.com/office/officeart/2005/8/layout/process5"/>
    <dgm:cxn modelId="{89EB77F3-2EDC-0740-B7BA-8586964EFA57}" type="presParOf" srcId="{415D86AE-F3AD-8F42-A6B4-79B030B6432F}" destId="{6AA51947-5607-C34D-82D1-B7446AE34497}" srcOrd="8" destOrd="0" presId="urn:microsoft.com/office/officeart/2005/8/layout/process5"/>
    <dgm:cxn modelId="{49CA1D06-CB64-1342-88F4-C3A16C96BCCC}" type="presParOf" srcId="{415D86AE-F3AD-8F42-A6B4-79B030B6432F}" destId="{226621F7-ABCB-D54C-BD7F-314F10C15526}" srcOrd="9" destOrd="0" presId="urn:microsoft.com/office/officeart/2005/8/layout/process5"/>
    <dgm:cxn modelId="{D1B8CFEA-1DAF-9A46-9FBF-57537F2278BC}" type="presParOf" srcId="{226621F7-ABCB-D54C-BD7F-314F10C15526}" destId="{B1B972B8-9611-F346-9460-987892C395AE}" srcOrd="0" destOrd="0" presId="urn:microsoft.com/office/officeart/2005/8/layout/process5"/>
    <dgm:cxn modelId="{E8FF4AED-B98B-F94C-85B3-14290BDC8E48}" type="presParOf" srcId="{415D86AE-F3AD-8F42-A6B4-79B030B6432F}" destId="{7E34E193-3950-6C48-8EEF-362B7271A946}" srcOrd="10" destOrd="0" presId="urn:microsoft.com/office/officeart/2005/8/layout/process5"/>
    <dgm:cxn modelId="{4A602503-3F3D-BD4F-8DB9-4CD7F5A2CB47}" type="presParOf" srcId="{415D86AE-F3AD-8F42-A6B4-79B030B6432F}" destId="{8CC225B4-A072-754B-A377-7025CAF5E38B}" srcOrd="11" destOrd="0" presId="urn:microsoft.com/office/officeart/2005/8/layout/process5"/>
    <dgm:cxn modelId="{9A8EC138-40B0-2543-BD39-FF3543C9E111}" type="presParOf" srcId="{8CC225B4-A072-754B-A377-7025CAF5E38B}" destId="{F0EAF711-A657-E043-8FD6-C9558D385D87}" srcOrd="0" destOrd="0" presId="urn:microsoft.com/office/officeart/2005/8/layout/process5"/>
    <dgm:cxn modelId="{786ACAC5-B737-334B-B306-03E8728618C7}" type="presParOf" srcId="{415D86AE-F3AD-8F42-A6B4-79B030B6432F}" destId="{D2257031-097B-A042-BC99-EB25E4C5F97F}" srcOrd="12" destOrd="0" presId="urn:microsoft.com/office/officeart/2005/8/layout/process5"/>
    <dgm:cxn modelId="{C085F785-5CE8-6D4F-9340-1E4AF72757CC}" type="presParOf" srcId="{415D86AE-F3AD-8F42-A6B4-79B030B6432F}" destId="{EE4BAFA1-86DE-434D-93D0-180475D5D582}" srcOrd="13" destOrd="0" presId="urn:microsoft.com/office/officeart/2005/8/layout/process5"/>
    <dgm:cxn modelId="{50DBFC9A-2A3B-BD41-8A09-E5E207F89E44}" type="presParOf" srcId="{EE4BAFA1-86DE-434D-93D0-180475D5D582}" destId="{1B77CF3A-F85A-FA49-BE12-F94F9417BBA5}" srcOrd="0" destOrd="0" presId="urn:microsoft.com/office/officeart/2005/8/layout/process5"/>
    <dgm:cxn modelId="{DF2174FA-799D-5D4E-A226-95111478BC3E}" type="presParOf" srcId="{415D86AE-F3AD-8F42-A6B4-79B030B6432F}" destId="{906165D9-82D6-144C-A83B-D019489458D3}" srcOrd="14" destOrd="0" presId="urn:microsoft.com/office/officeart/2005/8/layout/process5"/>
    <dgm:cxn modelId="{B4783B06-E026-0443-8FD9-D466206D91E9}" type="presParOf" srcId="{415D86AE-F3AD-8F42-A6B4-79B030B6432F}" destId="{ED4183F7-8884-3D44-9764-9FE5979979CD}" srcOrd="15" destOrd="0" presId="urn:microsoft.com/office/officeart/2005/8/layout/process5"/>
    <dgm:cxn modelId="{50236A7E-1571-6E41-B7D9-A16CE7BD2F48}" type="presParOf" srcId="{ED4183F7-8884-3D44-9764-9FE5979979CD}" destId="{4E633920-8FC4-9D43-BBC8-C5CEBD2C9DC8}" srcOrd="0" destOrd="0" presId="urn:microsoft.com/office/officeart/2005/8/layout/process5"/>
    <dgm:cxn modelId="{B92D32A6-723B-C041-8404-051E49F7FA4F}" type="presParOf" srcId="{415D86AE-F3AD-8F42-A6B4-79B030B6432F}" destId="{37DF60AD-B168-4742-8244-42433B8CE4C0}"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AD63C-1291-054C-B660-BD6DDC34FFF8}">
      <dsp:nvSpPr>
        <dsp:cNvPr id="0" name=""/>
        <dsp:cNvSpPr/>
      </dsp:nvSpPr>
      <dsp:spPr>
        <a:xfrm>
          <a:off x="2296678" y="1084"/>
          <a:ext cx="1169089" cy="11690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Observation / Idea</a:t>
          </a:r>
        </a:p>
      </dsp:txBody>
      <dsp:txXfrm>
        <a:off x="2467887" y="172293"/>
        <a:ext cx="826671" cy="826671"/>
      </dsp:txXfrm>
    </dsp:sp>
    <dsp:sp modelId="{BA96D369-E7B9-9B44-90D0-72E1B3ABBF43}">
      <dsp:nvSpPr>
        <dsp:cNvPr id="0" name=""/>
        <dsp:cNvSpPr/>
      </dsp:nvSpPr>
      <dsp:spPr>
        <a:xfrm rot="2160000">
          <a:off x="3428869" y="899208"/>
          <a:ext cx="310991" cy="394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437778" y="950702"/>
        <a:ext cx="217694" cy="236741"/>
      </dsp:txXfrm>
    </dsp:sp>
    <dsp:sp modelId="{48CDBE7E-956A-9B46-8368-3080B08F6D51}">
      <dsp:nvSpPr>
        <dsp:cNvPr id="0" name=""/>
        <dsp:cNvSpPr/>
      </dsp:nvSpPr>
      <dsp:spPr>
        <a:xfrm>
          <a:off x="3717203" y="1033157"/>
          <a:ext cx="1169089" cy="11690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Hypothesize</a:t>
          </a:r>
        </a:p>
      </dsp:txBody>
      <dsp:txXfrm>
        <a:off x="3888412" y="1204366"/>
        <a:ext cx="826671" cy="826671"/>
      </dsp:txXfrm>
    </dsp:sp>
    <dsp:sp modelId="{9016BB9D-4495-304E-96C3-04F3168C3D4E}">
      <dsp:nvSpPr>
        <dsp:cNvPr id="0" name=""/>
        <dsp:cNvSpPr/>
      </dsp:nvSpPr>
      <dsp:spPr>
        <a:xfrm rot="6480000">
          <a:off x="3877676" y="2247011"/>
          <a:ext cx="310991" cy="394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938740" y="2281559"/>
        <a:ext cx="217694" cy="236741"/>
      </dsp:txXfrm>
    </dsp:sp>
    <dsp:sp modelId="{02B7CD1C-0403-2149-BD4E-EDC1DCA95F97}">
      <dsp:nvSpPr>
        <dsp:cNvPr id="0" name=""/>
        <dsp:cNvSpPr/>
      </dsp:nvSpPr>
      <dsp:spPr>
        <a:xfrm>
          <a:off x="3174611" y="2703085"/>
          <a:ext cx="1169089" cy="11690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Design  Experiments</a:t>
          </a:r>
        </a:p>
      </dsp:txBody>
      <dsp:txXfrm>
        <a:off x="3345820" y="2874294"/>
        <a:ext cx="826671" cy="826671"/>
      </dsp:txXfrm>
    </dsp:sp>
    <dsp:sp modelId="{D4810B43-EB77-FF4F-B404-C77D617AE4CE}">
      <dsp:nvSpPr>
        <dsp:cNvPr id="0" name=""/>
        <dsp:cNvSpPr/>
      </dsp:nvSpPr>
      <dsp:spPr>
        <a:xfrm rot="10800000">
          <a:off x="2734528" y="3090346"/>
          <a:ext cx="310991" cy="394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827825" y="3169259"/>
        <a:ext cx="217694" cy="236741"/>
      </dsp:txXfrm>
    </dsp:sp>
    <dsp:sp modelId="{B8C433BE-77B0-6B48-A403-88CF62CCCB69}">
      <dsp:nvSpPr>
        <dsp:cNvPr id="0" name=""/>
        <dsp:cNvSpPr/>
      </dsp:nvSpPr>
      <dsp:spPr>
        <a:xfrm>
          <a:off x="1418744" y="2703085"/>
          <a:ext cx="1169089" cy="11690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Conduct Experiments / Collect Data</a:t>
          </a:r>
        </a:p>
      </dsp:txBody>
      <dsp:txXfrm>
        <a:off x="1589953" y="2874294"/>
        <a:ext cx="826671" cy="826671"/>
      </dsp:txXfrm>
    </dsp:sp>
    <dsp:sp modelId="{2814C3F4-EA06-AB48-B0F9-BE51F40B868B}">
      <dsp:nvSpPr>
        <dsp:cNvPr id="0" name=""/>
        <dsp:cNvSpPr/>
      </dsp:nvSpPr>
      <dsp:spPr>
        <a:xfrm rot="15120000">
          <a:off x="1579217" y="2263753"/>
          <a:ext cx="310991" cy="394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640281" y="2387031"/>
        <a:ext cx="217694" cy="236741"/>
      </dsp:txXfrm>
    </dsp:sp>
    <dsp:sp modelId="{A6AC8242-46C9-004F-B3E7-51FABC3BB09B}">
      <dsp:nvSpPr>
        <dsp:cNvPr id="0" name=""/>
        <dsp:cNvSpPr/>
      </dsp:nvSpPr>
      <dsp:spPr>
        <a:xfrm>
          <a:off x="876152" y="1033157"/>
          <a:ext cx="1169089" cy="11690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Analyse Data</a:t>
          </a:r>
        </a:p>
      </dsp:txBody>
      <dsp:txXfrm>
        <a:off x="1047361" y="1204366"/>
        <a:ext cx="826671" cy="826671"/>
      </dsp:txXfrm>
    </dsp:sp>
    <dsp:sp modelId="{F3BD8CD5-40A9-5443-90AD-E80516755F3C}">
      <dsp:nvSpPr>
        <dsp:cNvPr id="0" name=""/>
        <dsp:cNvSpPr/>
      </dsp:nvSpPr>
      <dsp:spPr>
        <a:xfrm rot="19440000">
          <a:off x="2008343" y="909555"/>
          <a:ext cx="310991" cy="3945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017252" y="1015887"/>
        <a:ext cx="217694" cy="2367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270A3-55FD-3442-BB84-EFA9844B25D9}">
      <dsp:nvSpPr>
        <dsp:cNvPr id="0" name=""/>
        <dsp:cNvSpPr/>
      </dsp:nvSpPr>
      <dsp:spPr>
        <a:xfrm>
          <a:off x="91821" y="171317"/>
          <a:ext cx="2029429"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observations</a:t>
          </a:r>
        </a:p>
      </dsp:txBody>
      <dsp:txXfrm>
        <a:off x="113442" y="192938"/>
        <a:ext cx="1986187" cy="694945"/>
      </dsp:txXfrm>
    </dsp:sp>
    <dsp:sp modelId="{18232B3F-5834-3A4C-BDC8-AD433B92A314}">
      <dsp:nvSpPr>
        <dsp:cNvPr id="0" name=""/>
        <dsp:cNvSpPr/>
      </dsp:nvSpPr>
      <dsp:spPr>
        <a:xfrm rot="5545553">
          <a:off x="1011690" y="843292"/>
          <a:ext cx="149955"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987965" y="934426"/>
        <a:ext cx="199310" cy="104969"/>
      </dsp:txXfrm>
    </dsp:sp>
    <dsp:sp modelId="{C6713EA0-E36B-E641-8624-2C0F5C522FEB}">
      <dsp:nvSpPr>
        <dsp:cNvPr id="0" name=""/>
        <dsp:cNvSpPr/>
      </dsp:nvSpPr>
      <dsp:spPr>
        <a:xfrm>
          <a:off x="52085" y="1109265"/>
          <a:ext cx="2029429"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analyse data</a:t>
          </a:r>
        </a:p>
      </dsp:txBody>
      <dsp:txXfrm>
        <a:off x="73706" y="1130886"/>
        <a:ext cx="1986187" cy="694945"/>
      </dsp:txXfrm>
    </dsp:sp>
    <dsp:sp modelId="{B72FA19C-D213-E249-8BF4-8E14D4B2CB11}">
      <dsp:nvSpPr>
        <dsp:cNvPr id="0" name=""/>
        <dsp:cNvSpPr/>
      </dsp:nvSpPr>
      <dsp:spPr>
        <a:xfrm rot="5400000">
          <a:off x="928389" y="1865907"/>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967144" y="1893589"/>
        <a:ext cx="199310" cy="193774"/>
      </dsp:txXfrm>
    </dsp:sp>
    <dsp:sp modelId="{D3DBB476-D89C-BD41-8FA8-9038BE3940C3}">
      <dsp:nvSpPr>
        <dsp:cNvPr id="0" name=""/>
        <dsp:cNvSpPr/>
      </dsp:nvSpPr>
      <dsp:spPr>
        <a:xfrm>
          <a:off x="52085" y="2216546"/>
          <a:ext cx="2029429"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pattern</a:t>
          </a:r>
        </a:p>
      </dsp:txBody>
      <dsp:txXfrm>
        <a:off x="73706" y="2238167"/>
        <a:ext cx="1986187" cy="694945"/>
      </dsp:txXfrm>
    </dsp:sp>
    <dsp:sp modelId="{2AEC2260-8AE3-9E47-A06C-052A17E2E1F4}">
      <dsp:nvSpPr>
        <dsp:cNvPr id="0" name=""/>
        <dsp:cNvSpPr/>
      </dsp:nvSpPr>
      <dsp:spPr>
        <a:xfrm rot="5400000">
          <a:off x="928389" y="2973189"/>
          <a:ext cx="276820" cy="3321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967144" y="3000871"/>
        <a:ext cx="199310" cy="193774"/>
      </dsp:txXfrm>
    </dsp:sp>
    <dsp:sp modelId="{0E8F7489-5712-5C48-A2D5-00FCCECBEA51}">
      <dsp:nvSpPr>
        <dsp:cNvPr id="0" name=""/>
        <dsp:cNvSpPr/>
      </dsp:nvSpPr>
      <dsp:spPr>
        <a:xfrm>
          <a:off x="52085" y="3323828"/>
          <a:ext cx="2029429" cy="73818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theory</a:t>
          </a:r>
        </a:p>
      </dsp:txBody>
      <dsp:txXfrm>
        <a:off x="73706" y="3345449"/>
        <a:ext cx="1986187" cy="6949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9F702-04CC-674A-8EC5-14AEE02F24EB}">
      <dsp:nvSpPr>
        <dsp:cNvPr id="0" name=""/>
        <dsp:cNvSpPr/>
      </dsp:nvSpPr>
      <dsp:spPr>
        <a:xfrm>
          <a:off x="219116" y="0"/>
          <a:ext cx="7912017" cy="4745036"/>
        </a:xfrm>
        <a:prstGeom prst="ellipse">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End Users</a:t>
          </a:r>
        </a:p>
      </dsp:txBody>
      <dsp:txXfrm>
        <a:off x="3069025" y="237251"/>
        <a:ext cx="2212199" cy="711755"/>
      </dsp:txXfrm>
    </dsp:sp>
    <dsp:sp modelId="{F4F44871-D4B7-9349-8099-FCAE4BB2962A}">
      <dsp:nvSpPr>
        <dsp:cNvPr id="0" name=""/>
        <dsp:cNvSpPr/>
      </dsp:nvSpPr>
      <dsp:spPr>
        <a:xfrm>
          <a:off x="1010318" y="949007"/>
          <a:ext cx="6329613" cy="3796029"/>
        </a:xfrm>
        <a:prstGeom prst="ellipse">
          <a:avLst/>
        </a:prstGeom>
        <a:solidFill>
          <a:schemeClr val="accent5">
            <a:hueOff val="-2978806"/>
            <a:satOff val="-11827"/>
            <a:lumOff val="6601"/>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Application Developers</a:t>
          </a:r>
        </a:p>
      </dsp:txBody>
      <dsp:txXfrm>
        <a:off x="3069025" y="1176769"/>
        <a:ext cx="2212199" cy="683285"/>
      </dsp:txXfrm>
    </dsp:sp>
    <dsp:sp modelId="{821AD9B6-0D4C-174A-A88C-AAFA78371B0A}">
      <dsp:nvSpPr>
        <dsp:cNvPr id="0" name=""/>
        <dsp:cNvSpPr/>
      </dsp:nvSpPr>
      <dsp:spPr>
        <a:xfrm>
          <a:off x="1801519" y="1898014"/>
          <a:ext cx="4747210" cy="2847022"/>
        </a:xfrm>
        <a:prstGeom prst="ellipse">
          <a:avLst/>
        </a:prstGeom>
        <a:solidFill>
          <a:schemeClr val="accent5">
            <a:hueOff val="-5957613"/>
            <a:satOff val="-23653"/>
            <a:lumOff val="13203"/>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DBA</a:t>
          </a:r>
        </a:p>
      </dsp:txBody>
      <dsp:txXfrm>
        <a:off x="3069025" y="2111541"/>
        <a:ext cx="2212199" cy="640579"/>
      </dsp:txXfrm>
    </dsp:sp>
    <dsp:sp modelId="{864DEC1F-9826-5B4E-AE96-4E57D62D8150}">
      <dsp:nvSpPr>
        <dsp:cNvPr id="0" name=""/>
        <dsp:cNvSpPr/>
      </dsp:nvSpPr>
      <dsp:spPr>
        <a:xfrm>
          <a:off x="2592721" y="2847022"/>
          <a:ext cx="3164806" cy="1898014"/>
        </a:xfrm>
        <a:prstGeom prst="flowChartMagneticDisk">
          <a:avLst/>
        </a:prstGeom>
        <a:solidFill>
          <a:schemeClr val="accent5">
            <a:hueOff val="-8936419"/>
            <a:satOff val="-35480"/>
            <a:lumOff val="19804"/>
            <a:alphaOff val="0"/>
          </a:schemeClr>
        </a:solidFill>
        <a:ln>
          <a:solidFill>
            <a:schemeClr val="accent6">
              <a:lumMod val="50000"/>
            </a:schemeClr>
          </a:solid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Database</a:t>
          </a:r>
        </a:p>
      </dsp:txBody>
      <dsp:txXfrm>
        <a:off x="3056196" y="3321525"/>
        <a:ext cx="2237856" cy="949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BD4F2-232A-3242-A75F-2E90560A4432}">
      <dsp:nvSpPr>
        <dsp:cNvPr id="0" name=""/>
        <dsp:cNvSpPr/>
      </dsp:nvSpPr>
      <dsp:spPr>
        <a:xfrm>
          <a:off x="708425" y="566"/>
          <a:ext cx="1824578" cy="1094747"/>
        </a:xfrm>
        <a:prstGeom prst="roundRect">
          <a:avLst>
            <a:gd name="adj" fmla="val 10000"/>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dsp:txBody>
      <dsp:txXfrm>
        <a:off x="740489" y="32630"/>
        <a:ext cx="1760450" cy="1030619"/>
      </dsp:txXfrm>
    </dsp:sp>
    <dsp:sp modelId="{8364F15B-2946-F14E-B044-A5D9734FA4C7}">
      <dsp:nvSpPr>
        <dsp:cNvPr id="0" name=""/>
        <dsp:cNvSpPr/>
      </dsp:nvSpPr>
      <dsp:spPr>
        <a:xfrm>
          <a:off x="2693567" y="321692"/>
          <a:ext cx="386810" cy="452495"/>
        </a:xfrm>
        <a:prstGeom prst="rightArrow">
          <a:avLst>
            <a:gd name="adj1" fmla="val 60000"/>
            <a:gd name="adj2" fmla="val 50000"/>
          </a:avLst>
        </a:prstGeom>
        <a:solidFill>
          <a:schemeClr val="accent5">
            <a:hueOff val="0"/>
            <a:satOff val="0"/>
            <a:lumOff val="0"/>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693567" y="412191"/>
        <a:ext cx="270767" cy="271497"/>
      </dsp:txXfrm>
    </dsp:sp>
    <dsp:sp modelId="{6290E5BB-893D-174B-A3F2-4098F6923F5F}">
      <dsp:nvSpPr>
        <dsp:cNvPr id="0" name=""/>
        <dsp:cNvSpPr/>
      </dsp:nvSpPr>
      <dsp:spPr>
        <a:xfrm>
          <a:off x="3262835" y="566"/>
          <a:ext cx="1824578" cy="1094747"/>
        </a:xfrm>
        <a:prstGeom prst="roundRect">
          <a:avLst>
            <a:gd name="adj" fmla="val 10000"/>
          </a:avLst>
        </a:prstGeom>
        <a:solidFill>
          <a:schemeClr val="accent5">
            <a:hueOff val="-1117052"/>
            <a:satOff val="-4435"/>
            <a:lumOff val="2476"/>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Requirement collection and analysis</a:t>
          </a:r>
        </a:p>
      </dsp:txBody>
      <dsp:txXfrm>
        <a:off x="3294899" y="32630"/>
        <a:ext cx="1760450" cy="1030619"/>
      </dsp:txXfrm>
    </dsp:sp>
    <dsp:sp modelId="{FAF336F3-F4D6-644B-AE70-23922007E392}">
      <dsp:nvSpPr>
        <dsp:cNvPr id="0" name=""/>
        <dsp:cNvSpPr/>
      </dsp:nvSpPr>
      <dsp:spPr>
        <a:xfrm>
          <a:off x="5247977" y="321692"/>
          <a:ext cx="386810" cy="452495"/>
        </a:xfrm>
        <a:prstGeom prst="rightArrow">
          <a:avLst>
            <a:gd name="adj1" fmla="val 60000"/>
            <a:gd name="adj2" fmla="val 50000"/>
          </a:avLst>
        </a:prstGeom>
        <a:solidFill>
          <a:schemeClr val="accent5">
            <a:hueOff val="-1276631"/>
            <a:satOff val="-5069"/>
            <a:lumOff val="2829"/>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247977" y="412191"/>
        <a:ext cx="270767" cy="271497"/>
      </dsp:txXfrm>
    </dsp:sp>
    <dsp:sp modelId="{BF2A7078-4011-2644-8260-5DC37A58A4B1}">
      <dsp:nvSpPr>
        <dsp:cNvPr id="0" name=""/>
        <dsp:cNvSpPr/>
      </dsp:nvSpPr>
      <dsp:spPr>
        <a:xfrm>
          <a:off x="5817245" y="566"/>
          <a:ext cx="1824578" cy="1094747"/>
        </a:xfrm>
        <a:prstGeom prst="roundRect">
          <a:avLst>
            <a:gd name="adj" fmla="val 10000"/>
          </a:avLst>
        </a:prstGeom>
        <a:solidFill>
          <a:schemeClr val="accent5">
            <a:hueOff val="-2234105"/>
            <a:satOff val="-8870"/>
            <a:lumOff val="4951"/>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dsp:txBody>
      <dsp:txXfrm>
        <a:off x="5849309" y="32630"/>
        <a:ext cx="1760450" cy="1030619"/>
      </dsp:txXfrm>
    </dsp:sp>
    <dsp:sp modelId="{36BD0072-059A-5248-931C-14F4DB667262}">
      <dsp:nvSpPr>
        <dsp:cNvPr id="0" name=""/>
        <dsp:cNvSpPr/>
      </dsp:nvSpPr>
      <dsp:spPr>
        <a:xfrm rot="5400000">
          <a:off x="6536129" y="1223034"/>
          <a:ext cx="386810" cy="452495"/>
        </a:xfrm>
        <a:prstGeom prst="rightArrow">
          <a:avLst>
            <a:gd name="adj1" fmla="val 60000"/>
            <a:gd name="adj2" fmla="val 50000"/>
          </a:avLst>
        </a:prstGeom>
        <a:solidFill>
          <a:schemeClr val="accent5">
            <a:hueOff val="-2553263"/>
            <a:satOff val="-10137"/>
            <a:lumOff val="5658"/>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6593786" y="1255877"/>
        <a:ext cx="271497" cy="270767"/>
      </dsp:txXfrm>
    </dsp:sp>
    <dsp:sp modelId="{9AF4D966-74D9-0F44-B82E-6F800E9964D4}">
      <dsp:nvSpPr>
        <dsp:cNvPr id="0" name=""/>
        <dsp:cNvSpPr/>
      </dsp:nvSpPr>
      <dsp:spPr>
        <a:xfrm>
          <a:off x="5817245" y="1825144"/>
          <a:ext cx="1824578" cy="1094747"/>
        </a:xfrm>
        <a:prstGeom prst="roundRect">
          <a:avLst>
            <a:gd name="adj" fmla="val 10000"/>
          </a:avLst>
        </a:prstGeom>
        <a:solidFill>
          <a:schemeClr val="accent5">
            <a:hueOff val="-3351157"/>
            <a:satOff val="-13305"/>
            <a:lumOff val="7427"/>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Application Design</a:t>
          </a:r>
        </a:p>
      </dsp:txBody>
      <dsp:txXfrm>
        <a:off x="5849309" y="1857208"/>
        <a:ext cx="1760450" cy="1030619"/>
      </dsp:txXfrm>
    </dsp:sp>
    <dsp:sp modelId="{E996961E-9376-2348-A242-E4D6CE6E025D}">
      <dsp:nvSpPr>
        <dsp:cNvPr id="0" name=""/>
        <dsp:cNvSpPr/>
      </dsp:nvSpPr>
      <dsp:spPr>
        <a:xfrm rot="10800000">
          <a:off x="5269872" y="2146270"/>
          <a:ext cx="386810" cy="452495"/>
        </a:xfrm>
        <a:prstGeom prst="rightArrow">
          <a:avLst>
            <a:gd name="adj1" fmla="val 60000"/>
            <a:gd name="adj2" fmla="val 50000"/>
          </a:avLst>
        </a:prstGeom>
        <a:solidFill>
          <a:schemeClr val="accent5">
            <a:hueOff val="-3829894"/>
            <a:satOff val="-15206"/>
            <a:lumOff val="8487"/>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5385915" y="2236769"/>
        <a:ext cx="270767" cy="271497"/>
      </dsp:txXfrm>
    </dsp:sp>
    <dsp:sp modelId="{6AA51947-5607-C34D-82D1-B7446AE34497}">
      <dsp:nvSpPr>
        <dsp:cNvPr id="0" name=""/>
        <dsp:cNvSpPr/>
      </dsp:nvSpPr>
      <dsp:spPr>
        <a:xfrm>
          <a:off x="3262835" y="1825144"/>
          <a:ext cx="1824578" cy="1094747"/>
        </a:xfrm>
        <a:prstGeom prst="roundRect">
          <a:avLst>
            <a:gd name="adj" fmla="val 10000"/>
          </a:avLst>
        </a:prstGeom>
        <a:solidFill>
          <a:schemeClr val="accent5">
            <a:hueOff val="-4468210"/>
            <a:satOff val="-17740"/>
            <a:lumOff val="9902"/>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Prototyping and Implementation</a:t>
          </a:r>
        </a:p>
      </dsp:txBody>
      <dsp:txXfrm>
        <a:off x="3294899" y="1857208"/>
        <a:ext cx="1760450" cy="1030619"/>
      </dsp:txXfrm>
    </dsp:sp>
    <dsp:sp modelId="{226621F7-ABCB-D54C-BD7F-314F10C15526}">
      <dsp:nvSpPr>
        <dsp:cNvPr id="0" name=""/>
        <dsp:cNvSpPr/>
      </dsp:nvSpPr>
      <dsp:spPr>
        <a:xfrm rot="10800000">
          <a:off x="2715462" y="2146270"/>
          <a:ext cx="386810" cy="452495"/>
        </a:xfrm>
        <a:prstGeom prst="rightArrow">
          <a:avLst>
            <a:gd name="adj1" fmla="val 60000"/>
            <a:gd name="adj2" fmla="val 50000"/>
          </a:avLst>
        </a:prstGeom>
        <a:solidFill>
          <a:schemeClr val="accent5">
            <a:hueOff val="-5106525"/>
            <a:satOff val="-20274"/>
            <a:lumOff val="11317"/>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2831505" y="2236769"/>
        <a:ext cx="270767" cy="271497"/>
      </dsp:txXfrm>
    </dsp:sp>
    <dsp:sp modelId="{7E34E193-3950-6C48-8EEF-362B7271A946}">
      <dsp:nvSpPr>
        <dsp:cNvPr id="0" name=""/>
        <dsp:cNvSpPr/>
      </dsp:nvSpPr>
      <dsp:spPr>
        <a:xfrm>
          <a:off x="708425" y="1825144"/>
          <a:ext cx="1824578" cy="1094747"/>
        </a:xfrm>
        <a:prstGeom prst="roundRect">
          <a:avLst>
            <a:gd name="adj" fmla="val 10000"/>
          </a:avLst>
        </a:prstGeom>
        <a:solidFill>
          <a:schemeClr val="accent5">
            <a:hueOff val="-5585262"/>
            <a:satOff val="-22175"/>
            <a:lumOff val="12378"/>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Data loading</a:t>
          </a:r>
        </a:p>
      </dsp:txBody>
      <dsp:txXfrm>
        <a:off x="740489" y="1857208"/>
        <a:ext cx="1760450" cy="1030619"/>
      </dsp:txXfrm>
    </dsp:sp>
    <dsp:sp modelId="{8CC225B4-A072-754B-A377-7025CAF5E38B}">
      <dsp:nvSpPr>
        <dsp:cNvPr id="0" name=""/>
        <dsp:cNvSpPr/>
      </dsp:nvSpPr>
      <dsp:spPr>
        <a:xfrm rot="5400000">
          <a:off x="1427309" y="3047612"/>
          <a:ext cx="386810" cy="452495"/>
        </a:xfrm>
        <a:prstGeom prst="rightArrow">
          <a:avLst>
            <a:gd name="adj1" fmla="val 60000"/>
            <a:gd name="adj2" fmla="val 50000"/>
          </a:avLst>
        </a:prstGeom>
        <a:solidFill>
          <a:schemeClr val="accent5">
            <a:hueOff val="-6383157"/>
            <a:satOff val="-25343"/>
            <a:lumOff val="14146"/>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1484966" y="3080455"/>
        <a:ext cx="271497" cy="270767"/>
      </dsp:txXfrm>
    </dsp:sp>
    <dsp:sp modelId="{D2257031-097B-A042-BC99-EB25E4C5F97F}">
      <dsp:nvSpPr>
        <dsp:cNvPr id="0" name=""/>
        <dsp:cNvSpPr/>
      </dsp:nvSpPr>
      <dsp:spPr>
        <a:xfrm>
          <a:off x="708425" y="3649723"/>
          <a:ext cx="1824578" cy="1094747"/>
        </a:xfrm>
        <a:prstGeom prst="roundRect">
          <a:avLst>
            <a:gd name="adj" fmla="val 10000"/>
          </a:avLst>
        </a:prstGeom>
        <a:solidFill>
          <a:schemeClr val="accent5">
            <a:hueOff val="-6702315"/>
            <a:satOff val="-26610"/>
            <a:lumOff val="14853"/>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Testing</a:t>
          </a:r>
        </a:p>
      </dsp:txBody>
      <dsp:txXfrm>
        <a:off x="740489" y="3681787"/>
        <a:ext cx="1760450" cy="1030619"/>
      </dsp:txXfrm>
    </dsp:sp>
    <dsp:sp modelId="{EE4BAFA1-86DE-434D-93D0-180475D5D582}">
      <dsp:nvSpPr>
        <dsp:cNvPr id="0" name=""/>
        <dsp:cNvSpPr/>
      </dsp:nvSpPr>
      <dsp:spPr>
        <a:xfrm>
          <a:off x="2693567" y="3970849"/>
          <a:ext cx="386810" cy="452495"/>
        </a:xfrm>
        <a:prstGeom prst="rightArrow">
          <a:avLst>
            <a:gd name="adj1" fmla="val 60000"/>
            <a:gd name="adj2" fmla="val 50000"/>
          </a:avLst>
        </a:prstGeom>
        <a:solidFill>
          <a:schemeClr val="accent5">
            <a:hueOff val="-7659788"/>
            <a:satOff val="-30411"/>
            <a:lumOff val="16975"/>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693567" y="4061348"/>
        <a:ext cx="270767" cy="271497"/>
      </dsp:txXfrm>
    </dsp:sp>
    <dsp:sp modelId="{906165D9-82D6-144C-A83B-D019489458D3}">
      <dsp:nvSpPr>
        <dsp:cNvPr id="0" name=""/>
        <dsp:cNvSpPr/>
      </dsp:nvSpPr>
      <dsp:spPr>
        <a:xfrm>
          <a:off x="3262835" y="3649723"/>
          <a:ext cx="1824578" cy="1094747"/>
        </a:xfrm>
        <a:prstGeom prst="roundRect">
          <a:avLst>
            <a:gd name="adj" fmla="val 10000"/>
          </a:avLst>
        </a:prstGeom>
        <a:solidFill>
          <a:schemeClr val="accent5">
            <a:hueOff val="-7819367"/>
            <a:satOff val="-31045"/>
            <a:lumOff val="17329"/>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Deployment</a:t>
          </a:r>
        </a:p>
      </dsp:txBody>
      <dsp:txXfrm>
        <a:off x="3294899" y="3681787"/>
        <a:ext cx="1760450" cy="1030619"/>
      </dsp:txXfrm>
    </dsp:sp>
    <dsp:sp modelId="{ED4183F7-8884-3D44-9764-9FE5979979CD}">
      <dsp:nvSpPr>
        <dsp:cNvPr id="0" name=""/>
        <dsp:cNvSpPr/>
      </dsp:nvSpPr>
      <dsp:spPr>
        <a:xfrm>
          <a:off x="5247977" y="3970849"/>
          <a:ext cx="386810" cy="452495"/>
        </a:xfrm>
        <a:prstGeom prst="rightArrow">
          <a:avLst>
            <a:gd name="adj1" fmla="val 60000"/>
            <a:gd name="adj2" fmla="val 50000"/>
          </a:avLst>
        </a:prstGeom>
        <a:solidFill>
          <a:schemeClr val="accent5">
            <a:hueOff val="-8936419"/>
            <a:satOff val="-35480"/>
            <a:lumOff val="19804"/>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5247977" y="4061348"/>
        <a:ext cx="270767" cy="271497"/>
      </dsp:txXfrm>
    </dsp:sp>
    <dsp:sp modelId="{37DF60AD-B168-4742-8244-42433B8CE4C0}">
      <dsp:nvSpPr>
        <dsp:cNvPr id="0" name=""/>
        <dsp:cNvSpPr/>
      </dsp:nvSpPr>
      <dsp:spPr>
        <a:xfrm>
          <a:off x="5817245" y="3649723"/>
          <a:ext cx="1824578" cy="1094747"/>
        </a:xfrm>
        <a:prstGeom prst="roundRect">
          <a:avLst>
            <a:gd name="adj" fmla="val 10000"/>
          </a:avLst>
        </a:prstGeom>
        <a:solidFill>
          <a:schemeClr val="accent5">
            <a:hueOff val="-8936419"/>
            <a:satOff val="-35480"/>
            <a:lumOff val="19804"/>
            <a:alphaOff val="0"/>
          </a:schemeClr>
        </a:solidFill>
        <a:ln>
          <a:noFill/>
        </a:ln>
        <a:effectLst/>
        <a:scene3d>
          <a:camera prst="obliqueTopRight"/>
          <a:lightRig rig="threePt" dir="tl"/>
        </a:scene3d>
        <a:sp3d>
          <a:bevelT w="25400" h="25400"/>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rPr>
            <a:t>Maintenance</a:t>
          </a:r>
        </a:p>
      </dsp:txBody>
      <dsp:txXfrm>
        <a:off x="5849309" y="3681787"/>
        <a:ext cx="1760450" cy="103061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r>
              <a:rPr lang="en-GB"/>
              <a:t>Introduction</a:t>
            </a:r>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endParaRPr lang="en-GB" dirty="0"/>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lang="en-GB" dirty="0"/>
              <a:t>F28DM</a:t>
            </a: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F836F13-5F1D-DA49-99D9-A4C3AC98ADC7}" type="slidenum">
              <a:rPr lang="en-GB" smtClean="0"/>
              <a:t>‹#›</a:t>
            </a:fld>
            <a:endParaRPr lang="en-GB"/>
          </a:p>
        </p:txBody>
      </p:sp>
    </p:spTree>
    <p:extLst>
      <p:ext uri="{BB962C8B-B14F-4D97-AF65-F5344CB8AC3E}">
        <p14:creationId xmlns:p14="http://schemas.microsoft.com/office/powerpoint/2010/main" val="63039006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r>
              <a:rPr lang="en-US"/>
              <a:t>Introduction</a:t>
            </a:r>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lang="en-US" dirty="0"/>
              <a:t>F28DM</a:t>
            </a: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87ECF7B-90FB-0F48-B37E-470751787454}" type="slidenum">
              <a:rPr lang="en-US" smtClean="0"/>
              <a:t>‹#›</a:t>
            </a:fld>
            <a:endParaRPr lang="en-US"/>
          </a:p>
        </p:txBody>
      </p:sp>
    </p:spTree>
    <p:extLst>
      <p:ext uri="{BB962C8B-B14F-4D97-AF65-F5344CB8AC3E}">
        <p14:creationId xmlns:p14="http://schemas.microsoft.com/office/powerpoint/2010/main" val="117498471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87ECF7B-90FB-0F48-B37E-470751787454}" type="slidenum">
              <a:rPr lang="en-US" smtClean="0"/>
              <a:t>1</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Header Placeholder 6"/>
          <p:cNvSpPr>
            <a:spLocks noGrp="1"/>
          </p:cNvSpPr>
          <p:nvPr>
            <p:ph type="hdr" sz="quarter" idx="13"/>
          </p:nvPr>
        </p:nvSpPr>
        <p:spPr/>
        <p:txBody>
          <a:bodyPr/>
          <a:lstStyle/>
          <a:p>
            <a:r>
              <a:rPr lang="en-US"/>
              <a:t>Introduction</a:t>
            </a:r>
          </a:p>
        </p:txBody>
      </p:sp>
    </p:spTree>
    <p:extLst>
      <p:ext uri="{BB962C8B-B14F-4D97-AF65-F5344CB8AC3E}">
        <p14:creationId xmlns:p14="http://schemas.microsoft.com/office/powerpoint/2010/main" val="824235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16</a:t>
            </a:fld>
            <a:endParaRPr lang="en-US"/>
          </a:p>
        </p:txBody>
      </p:sp>
    </p:spTree>
    <p:extLst>
      <p:ext uri="{BB962C8B-B14F-4D97-AF65-F5344CB8AC3E}">
        <p14:creationId xmlns:p14="http://schemas.microsoft.com/office/powerpoint/2010/main" val="73972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compound key</a:t>
            </a:r>
            <a:r>
              <a:rPr lang="en-GB" sz="1200" b="0" i="0" kern="1200" dirty="0">
                <a:solidFill>
                  <a:schemeClr val="tx1"/>
                </a:solidFill>
                <a:effectLst/>
                <a:latin typeface="+mn-lt"/>
                <a:ea typeface="+mn-ea"/>
                <a:cs typeface="+mn-cs"/>
              </a:rPr>
              <a:t> is a key that consists of 2 or more attributes that uniquely identify an entity occurrence. </a:t>
            </a:r>
          </a:p>
          <a:p>
            <a:pPr fontAlgn="base"/>
            <a:r>
              <a:rPr lang="en-GB" sz="1200" b="0" i="0" kern="1200" dirty="0">
                <a:solidFill>
                  <a:schemeClr val="tx1"/>
                </a:solidFill>
                <a:effectLst/>
                <a:latin typeface="+mn-lt"/>
                <a:ea typeface="+mn-ea"/>
                <a:cs typeface="+mn-cs"/>
              </a:rPr>
              <a:t>Each attribute that makes up the </a:t>
            </a:r>
            <a:r>
              <a:rPr lang="en-GB" sz="1200" b="1" i="0" kern="1200" dirty="0">
                <a:solidFill>
                  <a:schemeClr val="tx1"/>
                </a:solidFill>
                <a:effectLst/>
                <a:latin typeface="+mn-lt"/>
                <a:ea typeface="+mn-ea"/>
                <a:cs typeface="+mn-cs"/>
              </a:rPr>
              <a:t>compound</a:t>
            </a:r>
            <a:r>
              <a:rPr lang="en-GB" sz="1200" b="0" i="0" kern="1200" dirty="0">
                <a:solidFill>
                  <a:schemeClr val="tx1"/>
                </a:solidFill>
                <a:effectLst/>
                <a:latin typeface="+mn-lt"/>
                <a:ea typeface="+mn-ea"/>
                <a:cs typeface="+mn-cs"/>
              </a:rPr>
              <a:t> key is a simple key in its own right.</a:t>
            </a:r>
          </a:p>
          <a:p>
            <a:br>
              <a:rPr lang="en-GB" dirty="0"/>
            </a:br>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17</a:t>
            </a:fld>
            <a:endParaRPr lang="en-US"/>
          </a:p>
        </p:txBody>
      </p:sp>
    </p:spTree>
    <p:extLst>
      <p:ext uri="{BB962C8B-B14F-4D97-AF65-F5344CB8AC3E}">
        <p14:creationId xmlns:p14="http://schemas.microsoft.com/office/powerpoint/2010/main" val="243865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SQL Interface</a:t>
            </a:r>
            <a:r>
              <a:rPr lang="en-US" baseline="0" dirty="0"/>
              <a:t> presents tabular view</a:t>
            </a:r>
          </a:p>
          <a:p>
            <a:r>
              <a:rPr lang="en-US" baseline="0" dirty="0"/>
              <a:t>Query processor: converts SQL into </a:t>
            </a:r>
            <a:r>
              <a:rPr lang="en-US" baseline="0" dirty="0" err="1"/>
              <a:t>processable</a:t>
            </a:r>
            <a:r>
              <a:rPr lang="en-US" baseline="0" dirty="0"/>
              <a:t> statements</a:t>
            </a:r>
          </a:p>
          <a:p>
            <a:r>
              <a:rPr lang="en-US" baseline="0" dirty="0"/>
              <a:t>Storage Manager: Locks, transactions, recovery, security, memory management, file buffer management</a:t>
            </a:r>
          </a:p>
          <a:p>
            <a:r>
              <a:rPr lang="en-US" baseline="0" dirty="0"/>
              <a:t>Database: storage on disk</a:t>
            </a:r>
            <a:endParaRPr lang="en-US" dirty="0"/>
          </a:p>
        </p:txBody>
      </p:sp>
      <p:sp>
        <p:nvSpPr>
          <p:cNvPr id="4" name="Slide Number Placeholder 3"/>
          <p:cNvSpPr>
            <a:spLocks noGrp="1"/>
          </p:cNvSpPr>
          <p:nvPr>
            <p:ph type="sldNum" sz="quarter" idx="10"/>
          </p:nvPr>
        </p:nvSpPr>
        <p:spPr/>
        <p:txBody>
          <a:bodyPr/>
          <a:lstStyle/>
          <a:p>
            <a:fld id="{F87ECF7B-90FB-0F48-B37E-470751787454}" type="slidenum">
              <a:rPr lang="en-US" smtClean="0"/>
              <a:t>21</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Header Placeholder 6"/>
          <p:cNvSpPr>
            <a:spLocks noGrp="1"/>
          </p:cNvSpPr>
          <p:nvPr>
            <p:ph type="hdr" sz="quarter" idx="13"/>
          </p:nvPr>
        </p:nvSpPr>
        <p:spPr/>
        <p:txBody>
          <a:bodyPr/>
          <a:lstStyle/>
          <a:p>
            <a:r>
              <a:rPr lang="en-US"/>
              <a:t>Introduction</a:t>
            </a:r>
          </a:p>
        </p:txBody>
      </p:sp>
    </p:spTree>
    <p:extLst>
      <p:ext uri="{BB962C8B-B14F-4D97-AF65-F5344CB8AC3E}">
        <p14:creationId xmlns:p14="http://schemas.microsoft.com/office/powerpoint/2010/main" val="67208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Stored in system catalog</a:t>
            </a:r>
          </a:p>
          <a:p>
            <a:r>
              <a:rPr lang="en-US" dirty="0"/>
              <a:t>Logical schema: tables, data types, keys, constraints, </a:t>
            </a:r>
            <a:r>
              <a:rPr lang="en-US" dirty="0" err="1"/>
              <a:t>etc</a:t>
            </a:r>
            <a:endParaRPr lang="en-US" dirty="0"/>
          </a:p>
          <a:p>
            <a:r>
              <a:rPr lang="en-US" dirty="0"/>
              <a:t>Physical schema: file names, indexes,</a:t>
            </a:r>
            <a:r>
              <a:rPr lang="en-US" baseline="0" dirty="0"/>
              <a:t> access methods</a:t>
            </a:r>
          </a:p>
          <a:p>
            <a:r>
              <a:rPr lang="en-US" baseline="0" dirty="0"/>
              <a:t>Database: files on disk</a:t>
            </a:r>
          </a:p>
          <a:p>
            <a:endParaRPr lang="en-US" baseline="0" dirty="0"/>
          </a:p>
          <a:p>
            <a:r>
              <a:rPr lang="en-US" baseline="0" dirty="0"/>
              <a:t>Application view: restrict access to the data – security</a:t>
            </a:r>
          </a:p>
          <a:p>
            <a:endParaRPr lang="en-US" baseline="0" dirty="0"/>
          </a:p>
          <a:p>
            <a:r>
              <a:rPr lang="en-US" baseline="0" dirty="0"/>
              <a:t>Data Independence: Logical and Physical</a:t>
            </a:r>
            <a:endParaRPr lang="en-US" dirty="0"/>
          </a:p>
        </p:txBody>
      </p:sp>
      <p:sp>
        <p:nvSpPr>
          <p:cNvPr id="4" name="Slide Number Placeholder 3"/>
          <p:cNvSpPr>
            <a:spLocks noGrp="1"/>
          </p:cNvSpPr>
          <p:nvPr>
            <p:ph type="sldNum" sz="quarter" idx="10"/>
          </p:nvPr>
        </p:nvSpPr>
        <p:spPr/>
        <p:txBody>
          <a:bodyPr/>
          <a:lstStyle/>
          <a:p>
            <a:fld id="{F87ECF7B-90FB-0F48-B37E-470751787454}" type="slidenum">
              <a:rPr lang="en-US" smtClean="0"/>
              <a:t>23</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Header Placeholder 6"/>
          <p:cNvSpPr>
            <a:spLocks noGrp="1"/>
          </p:cNvSpPr>
          <p:nvPr>
            <p:ph type="hdr" sz="quarter" idx="13"/>
          </p:nvPr>
        </p:nvSpPr>
        <p:spPr/>
        <p:txBody>
          <a:bodyPr/>
          <a:lstStyle/>
          <a:p>
            <a:r>
              <a:rPr lang="en-US"/>
              <a:t>Introduction</a:t>
            </a:r>
          </a:p>
        </p:txBody>
      </p:sp>
    </p:spTree>
    <p:extLst>
      <p:ext uri="{BB962C8B-B14F-4D97-AF65-F5344CB8AC3E}">
        <p14:creationId xmlns:p14="http://schemas.microsoft.com/office/powerpoint/2010/main" val="1931812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DBA: Manages database, schema design, tuning performance</a:t>
            </a:r>
          </a:p>
          <a:p>
            <a:endParaRPr lang="en-US" dirty="0"/>
          </a:p>
          <a:p>
            <a:r>
              <a:rPr lang="en-US" dirty="0"/>
              <a:t>App Dev: Support user interactions with the data, wrap complexity</a:t>
            </a:r>
            <a:r>
              <a:rPr lang="en-US" baseline="0" dirty="0"/>
              <a:t> of querying</a:t>
            </a:r>
            <a:endParaRPr lang="en-US" dirty="0"/>
          </a:p>
          <a:p>
            <a:endParaRPr lang="en-US" dirty="0"/>
          </a:p>
          <a:p>
            <a:r>
              <a:rPr lang="en-US" dirty="0"/>
              <a:t>Users: Interested</a:t>
            </a:r>
            <a:r>
              <a:rPr lang="en-US" baseline="0" dirty="0"/>
              <a:t> in the data</a:t>
            </a:r>
          </a:p>
          <a:p>
            <a:endParaRPr lang="en-US" baseline="0" dirty="0"/>
          </a:p>
          <a:p>
            <a:r>
              <a:rPr lang="en-US" baseline="0" dirty="0"/>
              <a:t>Number of individuals/Amount of knowledge: How many users of </a:t>
            </a:r>
            <a:r>
              <a:rPr lang="en-US" baseline="0" dirty="0" err="1"/>
              <a:t>facebook</a:t>
            </a:r>
            <a:r>
              <a:rPr lang="en-US" baseline="0" dirty="0"/>
              <a:t>? How much do they know of the system?</a:t>
            </a:r>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26</a:t>
            </a:fld>
            <a:endParaRPr lang="en-US"/>
          </a:p>
        </p:txBody>
      </p:sp>
    </p:spTree>
    <p:extLst>
      <p:ext uri="{BB962C8B-B14F-4D97-AF65-F5344CB8AC3E}">
        <p14:creationId xmlns:p14="http://schemas.microsoft.com/office/powerpoint/2010/main" val="773976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(A lot behind these</a:t>
            </a:r>
            <a:r>
              <a:rPr lang="en-US" baseline="0" dirty="0"/>
              <a:t> boxes, see notes for full details)</a:t>
            </a:r>
            <a:endParaRPr lang="en-US" dirty="0"/>
          </a:p>
          <a:p>
            <a:r>
              <a:rPr lang="en-US" dirty="0"/>
              <a:t>Enterprise goals</a:t>
            </a:r>
            <a:r>
              <a:rPr lang="en-US" baseline="0" dirty="0"/>
              <a:t> for data</a:t>
            </a:r>
          </a:p>
          <a:p>
            <a:r>
              <a:rPr lang="en-US" baseline="0" dirty="0"/>
              <a:t>Stakeholder requirements, system boundaries</a:t>
            </a:r>
          </a:p>
          <a:p>
            <a:r>
              <a:rPr lang="en-US" baseline="0" dirty="0"/>
              <a:t>Database design and selection of DBMS</a:t>
            </a:r>
          </a:p>
          <a:p>
            <a:r>
              <a:rPr lang="en-US" baseline="0" dirty="0"/>
              <a:t>App design: queries</a:t>
            </a:r>
          </a:p>
          <a:p>
            <a:r>
              <a:rPr lang="en-US" baseline="0" dirty="0"/>
              <a:t>Data loading: transfer data from existing system to new system</a:t>
            </a:r>
          </a:p>
          <a:p>
            <a:r>
              <a:rPr lang="en-US" baseline="0" dirty="0"/>
              <a:t>Deployment: run system beside existing system</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28</a:t>
            </a:fld>
            <a:endParaRPr lang="en-US"/>
          </a:p>
        </p:txBody>
      </p:sp>
    </p:spTree>
    <p:extLst>
      <p:ext uri="{BB962C8B-B14F-4D97-AF65-F5344CB8AC3E}">
        <p14:creationId xmlns:p14="http://schemas.microsoft.com/office/powerpoint/2010/main" val="79048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29</a:t>
            </a:fld>
            <a:endParaRPr lang="en-US"/>
          </a:p>
        </p:txBody>
      </p:sp>
    </p:spTree>
    <p:extLst>
      <p:ext uri="{BB962C8B-B14F-4D97-AF65-F5344CB8AC3E}">
        <p14:creationId xmlns:p14="http://schemas.microsoft.com/office/powerpoint/2010/main" val="50871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30</a:t>
            </a:fld>
            <a:endParaRPr lang="en-US"/>
          </a:p>
        </p:txBody>
      </p:sp>
    </p:spTree>
    <p:extLst>
      <p:ext uri="{BB962C8B-B14F-4D97-AF65-F5344CB8AC3E}">
        <p14:creationId xmlns:p14="http://schemas.microsoft.com/office/powerpoint/2010/main" val="1429824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31</a:t>
            </a:fld>
            <a:endParaRPr lang="en-US"/>
          </a:p>
        </p:txBody>
      </p:sp>
    </p:spTree>
    <p:extLst>
      <p:ext uri="{BB962C8B-B14F-4D97-AF65-F5344CB8AC3E}">
        <p14:creationId xmlns:p14="http://schemas.microsoft.com/office/powerpoint/2010/main" val="1805504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32</a:t>
            </a:fld>
            <a:endParaRPr lang="en-US"/>
          </a:p>
        </p:txBody>
      </p:sp>
    </p:spTree>
    <p:extLst>
      <p:ext uri="{BB962C8B-B14F-4D97-AF65-F5344CB8AC3E}">
        <p14:creationId xmlns:p14="http://schemas.microsoft.com/office/powerpoint/2010/main" val="1403945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2</a:t>
            </a:fld>
            <a:endParaRPr lang="en-US"/>
          </a:p>
        </p:txBody>
      </p:sp>
    </p:spTree>
    <p:extLst>
      <p:ext uri="{BB962C8B-B14F-4D97-AF65-F5344CB8AC3E}">
        <p14:creationId xmlns:p14="http://schemas.microsoft.com/office/powerpoint/2010/main" val="7458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33</a:t>
            </a:fld>
            <a:endParaRPr lang="en-US"/>
          </a:p>
        </p:txBody>
      </p:sp>
    </p:spTree>
    <p:extLst>
      <p:ext uri="{BB962C8B-B14F-4D97-AF65-F5344CB8AC3E}">
        <p14:creationId xmlns:p14="http://schemas.microsoft.com/office/powerpoint/2010/main" val="224792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34</a:t>
            </a:fld>
            <a:endParaRPr lang="en-US"/>
          </a:p>
        </p:txBody>
      </p:sp>
    </p:spTree>
    <p:extLst>
      <p:ext uri="{BB962C8B-B14F-4D97-AF65-F5344CB8AC3E}">
        <p14:creationId xmlns:p14="http://schemas.microsoft.com/office/powerpoint/2010/main" val="180289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35</a:t>
            </a:fld>
            <a:endParaRPr lang="en-US"/>
          </a:p>
        </p:txBody>
      </p:sp>
    </p:spTree>
    <p:extLst>
      <p:ext uri="{BB962C8B-B14F-4D97-AF65-F5344CB8AC3E}">
        <p14:creationId xmlns:p14="http://schemas.microsoft.com/office/powerpoint/2010/main" val="117451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36</a:t>
            </a:fld>
            <a:endParaRPr lang="en-US"/>
          </a:p>
        </p:txBody>
      </p:sp>
    </p:spTree>
    <p:extLst>
      <p:ext uri="{BB962C8B-B14F-4D97-AF65-F5344CB8AC3E}">
        <p14:creationId xmlns:p14="http://schemas.microsoft.com/office/powerpoint/2010/main" val="1762361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37</a:t>
            </a:fld>
            <a:endParaRPr lang="en-US"/>
          </a:p>
        </p:txBody>
      </p:sp>
    </p:spTree>
    <p:extLst>
      <p:ext uri="{BB962C8B-B14F-4D97-AF65-F5344CB8AC3E}">
        <p14:creationId xmlns:p14="http://schemas.microsoft.com/office/powerpoint/2010/main" val="497957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Different applications need different views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Views combined to design data model</a:t>
            </a:r>
          </a:p>
          <a:p>
            <a:endParaRPr lang="en-US" dirty="0"/>
          </a:p>
          <a:p>
            <a:r>
              <a:rPr lang="en-US" dirty="0"/>
              <a:t>User views</a:t>
            </a:r>
            <a:r>
              <a:rPr lang="en-US" baseline="0" dirty="0"/>
              <a:t> to support applications: </a:t>
            </a:r>
          </a:p>
          <a:p>
            <a:r>
              <a:rPr lang="en-US" baseline="0" dirty="0"/>
              <a:t>* efficient query processing</a:t>
            </a:r>
          </a:p>
          <a:p>
            <a:r>
              <a:rPr lang="en-US" baseline="0" dirty="0"/>
              <a:t>* security by restricting data access</a:t>
            </a:r>
          </a:p>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38</a:t>
            </a:fld>
            <a:endParaRPr lang="en-US"/>
          </a:p>
        </p:txBody>
      </p:sp>
    </p:spTree>
    <p:extLst>
      <p:ext uri="{BB962C8B-B14F-4D97-AF65-F5344CB8AC3E}">
        <p14:creationId xmlns:p14="http://schemas.microsoft.com/office/powerpoint/2010/main" val="172849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Introduction</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F87ECF7B-90FB-0F48-B37E-470751787454}" type="slidenum">
              <a:rPr lang="en-US" smtClean="0"/>
              <a:t>40</a:t>
            </a:fld>
            <a:endParaRPr lang="en-US"/>
          </a:p>
        </p:txBody>
      </p:sp>
    </p:spTree>
    <p:extLst>
      <p:ext uri="{BB962C8B-B14F-4D97-AF65-F5344CB8AC3E}">
        <p14:creationId xmlns:p14="http://schemas.microsoft.com/office/powerpoint/2010/main" val="175812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is big business…. Lots of jobs for data scientists… take data.. Build models… look for patterns.. </a:t>
            </a:r>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7</a:t>
            </a:fld>
            <a:endParaRPr lang="en-US"/>
          </a:p>
        </p:txBody>
      </p:sp>
    </p:spTree>
    <p:extLst>
      <p:ext uri="{BB962C8B-B14F-4D97-AF65-F5344CB8AC3E}">
        <p14:creationId xmlns:p14="http://schemas.microsoft.com/office/powerpoint/2010/main" val="19726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 are very important… you can get a new PC if one breaks… you can download new software… but if you lose your data and it isn’t backed up then big loss of work.</a:t>
            </a:r>
          </a:p>
          <a:p>
            <a:r>
              <a:rPr lang="en-US" dirty="0"/>
              <a:t>Data includes your python or java code…. You word or latex documents… your excel spreadsheet… your database datasets… </a:t>
            </a:r>
          </a:p>
          <a:p>
            <a:endParaRPr lang="en-US" dirty="0"/>
          </a:p>
          <a:p>
            <a:r>
              <a:rPr lang="en-US" dirty="0"/>
              <a:t>A good way to handle large volumes of data… is a database… so…{next slide]</a:t>
            </a:r>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8</a:t>
            </a:fld>
            <a:endParaRPr lang="en-US"/>
          </a:p>
        </p:txBody>
      </p:sp>
    </p:spTree>
    <p:extLst>
      <p:ext uri="{BB962C8B-B14F-4D97-AF65-F5344CB8AC3E}">
        <p14:creationId xmlns:p14="http://schemas.microsoft.com/office/powerpoint/2010/main" val="297469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store data is as a comma separate value (CSV) file… or Excel spreadsheet..  </a:t>
            </a:r>
          </a:p>
          <a:p>
            <a:r>
              <a:rPr lang="en-US" dirty="0"/>
              <a:t>But it has limitations…  such as number of rows it can store… speed of searching for a value….</a:t>
            </a:r>
          </a:p>
          <a:p>
            <a:r>
              <a:rPr lang="en-US" dirty="0"/>
              <a:t>Duplication of values… </a:t>
            </a:r>
          </a:p>
          <a:p>
            <a:r>
              <a:rPr lang="en-US" dirty="0"/>
              <a:t>Only 1 person can edit at a time… as the entire file is locked… </a:t>
            </a:r>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9</a:t>
            </a:fld>
            <a:endParaRPr lang="en-US"/>
          </a:p>
        </p:txBody>
      </p:sp>
    </p:spTree>
    <p:extLst>
      <p:ext uri="{BB962C8B-B14F-4D97-AF65-F5344CB8AC3E}">
        <p14:creationId xmlns:p14="http://schemas.microsoft.com/office/powerpoint/2010/main" val="411665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Database</a:t>
            </a:r>
            <a:r>
              <a:rPr lang="en-GB" sz="1200" b="0" i="0" kern="1200" dirty="0">
                <a:solidFill>
                  <a:schemeClr val="tx1"/>
                </a:solidFill>
                <a:effectLst/>
                <a:latin typeface="+mn-lt"/>
                <a:ea typeface="+mn-ea"/>
                <a:cs typeface="+mn-cs"/>
              </a:rPr>
              <a:t> is a collection of inter- related data organized in a way that data can be easily accessed, managed and updated</a:t>
            </a:r>
          </a:p>
          <a:p>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database management system (DBMS) </a:t>
            </a:r>
            <a:r>
              <a:rPr lang="en-GB" sz="1200" b="0" i="0" kern="1200" dirty="0">
                <a:solidFill>
                  <a:schemeClr val="tx1"/>
                </a:solidFill>
                <a:effectLst/>
                <a:latin typeface="+mn-lt"/>
                <a:ea typeface="+mn-ea"/>
                <a:cs typeface="+mn-cs"/>
              </a:rPr>
              <a:t>is a collection of programs that enables users to create and maintain a database. </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Examples: </a:t>
            </a:r>
          </a:p>
          <a:p>
            <a:r>
              <a:rPr lang="en-GB" sz="1200" b="1" i="0" kern="1200" dirty="0">
                <a:solidFill>
                  <a:schemeClr val="tx1"/>
                </a:solidFill>
                <a:effectLst/>
                <a:latin typeface="+mn-lt"/>
                <a:ea typeface="+mn-ea"/>
                <a:cs typeface="+mn-cs"/>
              </a:rPr>
              <a:t>Database</a:t>
            </a:r>
            <a:r>
              <a:rPr lang="en-GB" sz="1200" b="0" i="0" kern="1200" dirty="0">
                <a:solidFill>
                  <a:schemeClr val="tx1"/>
                </a:solidFill>
                <a:effectLst/>
                <a:latin typeface="+mn-lt"/>
                <a:ea typeface="+mn-ea"/>
                <a:cs typeface="+mn-cs"/>
              </a:rPr>
              <a:t> – university student database (names, home addresses, term time address, photo, marks for each module taken, fees)</a:t>
            </a:r>
          </a:p>
          <a:p>
            <a:r>
              <a:rPr lang="en-GB" sz="1200" b="0" i="0" kern="1200" dirty="0">
                <a:solidFill>
                  <a:schemeClr val="tx1"/>
                </a:solidFill>
                <a:effectLst/>
                <a:latin typeface="+mn-lt"/>
                <a:ea typeface="+mn-ea"/>
                <a:cs typeface="+mn-cs"/>
              </a:rPr>
              <a:t>                 - Trip Advisor ; Netflix;  Facebook Messenger all have databases in the background to manage the data</a:t>
            </a:r>
          </a:p>
          <a:p>
            <a:r>
              <a:rPr lang="en-GB" sz="1200" b="0" i="0" kern="1200" dirty="0">
                <a:solidFill>
                  <a:schemeClr val="tx1"/>
                </a:solidFill>
                <a:effectLst/>
                <a:latin typeface="+mn-lt"/>
                <a:ea typeface="+mn-ea"/>
                <a:cs typeface="+mn-cs"/>
              </a:rPr>
              <a:t>                 - payment data (e.g. contactless payments) involves banks moving money between accounts =&gt; databases</a:t>
            </a:r>
          </a:p>
          <a:p>
            <a:r>
              <a:rPr lang="en-GB" sz="1200" b="0" i="0" kern="1200" dirty="0">
                <a:solidFill>
                  <a:schemeClr val="tx1"/>
                </a:solidFill>
                <a:effectLst/>
                <a:latin typeface="+mn-lt"/>
                <a:ea typeface="+mn-ea"/>
                <a:cs typeface="+mn-cs"/>
              </a:rPr>
              <a:t>                 - sensor data (e.g. you are a sensor if you use Google maps to navigate  –sending them information they can use for traffic flow rates – find congested roads)</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r>
              <a:rPr lang="en-GB" altLang="en-US" sz="2400" b="1" dirty="0"/>
              <a:t>Database Management System (DMBS)</a:t>
            </a:r>
            <a:r>
              <a:rPr lang="en-GB" altLang="en-US" sz="2400" dirty="0"/>
              <a:t> </a:t>
            </a:r>
          </a:p>
          <a:p>
            <a:r>
              <a:rPr lang="en-GB" altLang="en-US" sz="2400" dirty="0"/>
              <a:t>          </a:t>
            </a:r>
            <a:r>
              <a:rPr lang="en-GB" altLang="en-US" sz="2000" dirty="0"/>
              <a:t>Relational: Oracle, </a:t>
            </a:r>
            <a:r>
              <a:rPr lang="en-GB" altLang="en-US" sz="2000" dirty="0" err="1"/>
              <a:t>SQLServer</a:t>
            </a:r>
            <a:r>
              <a:rPr lang="en-GB" altLang="en-US" sz="2000" dirty="0"/>
              <a:t>, DB2, MySQL, </a:t>
            </a:r>
            <a:r>
              <a:rPr lang="en-GB" altLang="en-US" sz="2000" dirty="0" err="1"/>
              <a:t>PostGreSQL</a:t>
            </a:r>
            <a:r>
              <a:rPr lang="en-GB" altLang="en-US" sz="2000" dirty="0"/>
              <a:t>, …</a:t>
            </a:r>
          </a:p>
          <a:p>
            <a:pPr lvl="1" algn="just">
              <a:lnSpc>
                <a:spcPct val="130000"/>
              </a:lnSpc>
            </a:pPr>
            <a:r>
              <a:rPr lang="en-GB" altLang="en-US" sz="2000" dirty="0"/>
              <a:t>Others: MongoDB, neo4j, </a:t>
            </a:r>
            <a:r>
              <a:rPr lang="en-GB" altLang="en-US" sz="2000" dirty="0" err="1"/>
              <a:t>eXist</a:t>
            </a:r>
            <a:r>
              <a:rPr lang="en-GB" altLang="en-US" sz="2000" dirty="0"/>
              <a:t>, Cassandra, HBase, …</a:t>
            </a:r>
            <a:endParaRPr lang="en-GB" altLang="en-US" sz="800" dirty="0"/>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 A.J.G. Gray</a:t>
            </a:r>
          </a:p>
        </p:txBody>
      </p:sp>
      <p:sp>
        <p:nvSpPr>
          <p:cNvPr id="7" name="Slide Number Placeholder 6"/>
          <p:cNvSpPr>
            <a:spLocks noGrp="1"/>
          </p:cNvSpPr>
          <p:nvPr>
            <p:ph type="sldNum" sz="quarter" idx="5"/>
          </p:nvPr>
        </p:nvSpPr>
        <p:spPr/>
        <p:txBody>
          <a:bodyPr/>
          <a:lstStyle/>
          <a:p>
            <a:fld id="{F87ECF7B-90FB-0F48-B37E-470751787454}" type="slidenum">
              <a:rPr lang="en-US" smtClean="0"/>
              <a:t>10</a:t>
            </a:fld>
            <a:endParaRPr lang="en-US"/>
          </a:p>
        </p:txBody>
      </p:sp>
    </p:spTree>
    <p:extLst>
      <p:ext uri="{BB962C8B-B14F-4D97-AF65-F5344CB8AC3E}">
        <p14:creationId xmlns:p14="http://schemas.microsoft.com/office/powerpoint/2010/main" val="420902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altLang="en-US" sz="2400" b="1" dirty="0"/>
              <a:t>Database</a:t>
            </a:r>
            <a:r>
              <a:rPr lang="en-GB" altLang="en-US" sz="2400" dirty="0"/>
              <a:t> collection of logically related data </a:t>
            </a:r>
          </a:p>
          <a:p>
            <a:r>
              <a:rPr lang="en-GB" altLang="en-US" sz="2400" b="1" dirty="0"/>
              <a:t>Database Management System (DMBS)</a:t>
            </a:r>
            <a:r>
              <a:rPr lang="en-GB" altLang="en-US" sz="2400" dirty="0"/>
              <a:t> is a software system designed for the creation and management of Databases.</a:t>
            </a:r>
          </a:p>
          <a:p>
            <a:pPr lvl="1" algn="just">
              <a:lnSpc>
                <a:spcPct val="130000"/>
              </a:lnSpc>
            </a:pPr>
            <a:r>
              <a:rPr lang="en-GB" altLang="en-US" sz="2000" dirty="0"/>
              <a:t>Relational: Oracle, </a:t>
            </a:r>
            <a:r>
              <a:rPr lang="en-GB" altLang="en-US" sz="2000" dirty="0" err="1"/>
              <a:t>SQLServer</a:t>
            </a:r>
            <a:r>
              <a:rPr lang="en-GB" altLang="en-US" sz="2000" dirty="0"/>
              <a:t>, DB2, MySQL, </a:t>
            </a:r>
            <a:r>
              <a:rPr lang="en-GB" altLang="en-US" sz="2000" dirty="0" err="1"/>
              <a:t>PostGreSQL</a:t>
            </a:r>
            <a:r>
              <a:rPr lang="en-GB" altLang="en-US" sz="2000" dirty="0"/>
              <a:t>, …</a:t>
            </a:r>
          </a:p>
          <a:p>
            <a:pPr lvl="1" algn="just">
              <a:lnSpc>
                <a:spcPct val="130000"/>
              </a:lnSpc>
            </a:pPr>
            <a:r>
              <a:rPr lang="en-GB" altLang="en-US" sz="2000" dirty="0"/>
              <a:t>Others: </a:t>
            </a:r>
            <a:r>
              <a:rPr lang="en-GB" altLang="en-US" sz="2000" dirty="0" err="1"/>
              <a:t>MongoDB</a:t>
            </a:r>
            <a:r>
              <a:rPr lang="en-GB" altLang="en-US" sz="2000" dirty="0"/>
              <a:t>, neo4j, </a:t>
            </a:r>
            <a:r>
              <a:rPr lang="en-GB" altLang="en-US" sz="2000" dirty="0" err="1"/>
              <a:t>eXist</a:t>
            </a:r>
            <a:r>
              <a:rPr lang="en-GB" altLang="en-US" sz="2000" dirty="0"/>
              <a:t>, Cassandra, </a:t>
            </a:r>
            <a:r>
              <a:rPr lang="en-GB" altLang="en-US" sz="2000" dirty="0" err="1"/>
              <a:t>HBase</a:t>
            </a:r>
            <a:r>
              <a:rPr lang="en-GB" altLang="en-US" sz="2000" dirty="0"/>
              <a:t>, …</a:t>
            </a:r>
            <a:endParaRPr lang="en-GB" altLang="en-US" sz="800" dirty="0"/>
          </a:p>
          <a:p>
            <a:pPr algn="just"/>
            <a:r>
              <a:rPr lang="en-GB" altLang="en-US" sz="2400" b="1" dirty="0"/>
              <a:t>Relational Database Management System (RDBMS)</a:t>
            </a:r>
            <a:r>
              <a:rPr lang="en-GB" altLang="en-US" sz="2400" dirty="0"/>
              <a:t> stores the data using Relations (the first part of this course)</a:t>
            </a:r>
            <a:endParaRPr lang="en-GB" altLang="en-US" sz="800" dirty="0"/>
          </a:p>
          <a:p>
            <a:r>
              <a:rPr lang="en-GB" altLang="en-US" sz="2400" b="1" dirty="0"/>
              <a:t>Database Application </a:t>
            </a:r>
            <a:r>
              <a:rPr lang="en-GB" altLang="en-US" sz="2400" dirty="0"/>
              <a:t>is a program that interacts with a database during its execution.</a:t>
            </a:r>
            <a:endParaRPr lang="en-GB" altLang="en-US" sz="800" dirty="0"/>
          </a:p>
          <a:p>
            <a:pPr algn="just"/>
            <a:r>
              <a:rPr lang="en-GB" altLang="en-US" sz="2400" b="1" dirty="0"/>
              <a:t>Database System</a:t>
            </a:r>
            <a:r>
              <a:rPr lang="en-GB" altLang="en-US" sz="2400" dirty="0"/>
              <a:t> is the Database together with the DBMS and associated application</a:t>
            </a:r>
          </a:p>
          <a:p>
            <a:endParaRPr lang="en-US" dirty="0"/>
          </a:p>
        </p:txBody>
      </p:sp>
      <p:sp>
        <p:nvSpPr>
          <p:cNvPr id="4" name="Slide Number Placeholder 3"/>
          <p:cNvSpPr>
            <a:spLocks noGrp="1"/>
          </p:cNvSpPr>
          <p:nvPr>
            <p:ph type="sldNum" sz="quarter" idx="10"/>
          </p:nvPr>
        </p:nvSpPr>
        <p:spPr/>
        <p:txBody>
          <a:bodyPr/>
          <a:lstStyle/>
          <a:p>
            <a:fld id="{F87ECF7B-90FB-0F48-B37E-470751787454}" type="slidenum">
              <a:rPr lang="en-US" smtClean="0"/>
              <a:t>11</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Header Placeholder 6"/>
          <p:cNvSpPr>
            <a:spLocks noGrp="1"/>
          </p:cNvSpPr>
          <p:nvPr>
            <p:ph type="hdr" sz="quarter" idx="13"/>
          </p:nvPr>
        </p:nvSpPr>
        <p:spPr/>
        <p:txBody>
          <a:bodyPr/>
          <a:lstStyle/>
          <a:p>
            <a:r>
              <a:rPr lang="en-US"/>
              <a:t>Introduction</a:t>
            </a:r>
          </a:p>
        </p:txBody>
      </p:sp>
    </p:spTree>
    <p:extLst>
      <p:ext uri="{BB962C8B-B14F-4D97-AF65-F5344CB8AC3E}">
        <p14:creationId xmlns:p14="http://schemas.microsoft.com/office/powerpoint/2010/main" val="1855937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E303E36-1E2B-A243-80A0-F182786C356B}" type="slidenum">
              <a:rPr lang="en-GB" altLang="x-none"/>
              <a:pPr/>
              <a:t>13</a:t>
            </a:fld>
            <a:endParaRPr lang="en-GB" altLang="x-none"/>
          </a:p>
        </p:txBody>
      </p:sp>
      <p:sp>
        <p:nvSpPr>
          <p:cNvPr id="81922" name="Rectangle 2"/>
          <p:cNvSpPr>
            <a:spLocks noGrp="1" noRot="1" noChangeAspect="1" noChangeArrowheads="1" noTextEdit="1"/>
          </p:cNvSpPr>
          <p:nvPr>
            <p:ph type="sldImg"/>
          </p:nvPr>
        </p:nvSpPr>
        <p:spPr>
          <a:xfrm>
            <a:off x="685800" y="1143000"/>
            <a:ext cx="5486400" cy="3086100"/>
          </a:xfrm>
          <a:ln/>
        </p:spPr>
      </p:sp>
      <p:sp>
        <p:nvSpPr>
          <p:cNvPr id="81923" name="Rectangle 3"/>
          <p:cNvSpPr>
            <a:spLocks noGrp="1" noChangeArrowheads="1"/>
          </p:cNvSpPr>
          <p:nvPr>
            <p:ph type="body" idx="1"/>
          </p:nvPr>
        </p:nvSpPr>
        <p:spPr/>
        <p:txBody>
          <a:bodyPr/>
          <a:lstStyle/>
          <a:p>
            <a:pPr eaLnBrk="1" hangingPunct="1">
              <a:defRPr/>
            </a:pPr>
            <a:r>
              <a:rPr lang="en-NZ" altLang="x-none" dirty="0"/>
              <a:t>Anyone heard of any of these?</a:t>
            </a:r>
          </a:p>
          <a:p>
            <a:pPr eaLnBrk="1" hangingPunct="1">
              <a:defRPr/>
            </a:pPr>
            <a:r>
              <a:rPr lang="en-NZ" altLang="x-none" dirty="0"/>
              <a:t>Anyone</a:t>
            </a:r>
            <a:r>
              <a:rPr lang="en-NZ" altLang="x-none" baseline="0" dirty="0"/>
              <a:t> used any of these?    All have</a:t>
            </a:r>
            <a:r>
              <a:rPr lang="mr-IN" altLang="x-none" baseline="0" dirty="0"/>
              <a:t>…</a:t>
            </a:r>
            <a:r>
              <a:rPr lang="en-GB" altLang="x-none" baseline="0" dirty="0"/>
              <a:t>. Every time you use a debit card</a:t>
            </a:r>
            <a:r>
              <a:rPr lang="mr-IN" altLang="x-none" baseline="0" dirty="0"/>
              <a:t>…</a:t>
            </a:r>
            <a:r>
              <a:rPr lang="en-GB" altLang="x-none" baseline="0" dirty="0"/>
              <a:t> bank transactions</a:t>
            </a:r>
            <a:r>
              <a:rPr lang="mr-IN" altLang="x-none" baseline="0" dirty="0"/>
              <a:t>…</a:t>
            </a:r>
            <a:r>
              <a:rPr lang="en-GB" altLang="x-none" baseline="0" dirty="0"/>
              <a:t> web sites</a:t>
            </a:r>
            <a:r>
              <a:rPr lang="mr-IN" altLang="x-none" baseline="0" dirty="0"/>
              <a:t>…</a:t>
            </a:r>
            <a:endParaRPr lang="en-GB" altLang="x-none" baseline="0" dirty="0"/>
          </a:p>
          <a:p>
            <a:pPr eaLnBrk="1" hangingPunct="1">
              <a:defRPr/>
            </a:pPr>
            <a:r>
              <a:rPr lang="en-GB" altLang="x-none" baseline="0" dirty="0"/>
              <a:t>There are NOSQL databases </a:t>
            </a:r>
            <a:r>
              <a:rPr lang="mr-IN" altLang="x-none" baseline="0" dirty="0"/>
              <a:t>–</a:t>
            </a:r>
            <a:r>
              <a:rPr lang="en-GB" altLang="x-none" baseline="0" dirty="0"/>
              <a:t> not going to talk about those today</a:t>
            </a:r>
            <a:r>
              <a:rPr lang="mr-IN" altLang="x-none" baseline="0" dirty="0"/>
              <a:t>…</a:t>
            </a:r>
            <a:endParaRPr lang="en-GB" altLang="x-none" baseline="0" dirty="0"/>
          </a:p>
          <a:p>
            <a:pPr eaLnBrk="1" hangingPunct="1">
              <a:defRPr/>
            </a:pPr>
            <a:endParaRPr lang="en-NZ" altLang="x-none" dirty="0"/>
          </a:p>
          <a:p>
            <a:pPr eaLnBrk="1" hangingPunct="1">
              <a:defRPr/>
            </a:pPr>
            <a:r>
              <a:rPr lang="en-NZ" altLang="x-none" dirty="0"/>
              <a:t>Vs flat file</a:t>
            </a:r>
          </a:p>
          <a:p>
            <a:pPr eaLnBrk="1" hangingPunct="1">
              <a:defRPr/>
            </a:pPr>
            <a:endParaRPr lang="en-GB" altLang="x-none" dirty="0"/>
          </a:p>
        </p:txBody>
      </p:sp>
    </p:spTree>
    <p:extLst>
      <p:ext uri="{BB962C8B-B14F-4D97-AF65-F5344CB8AC3E}">
        <p14:creationId xmlns:p14="http://schemas.microsoft.com/office/powerpoint/2010/main" val="1510270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an idea of how relational databases are used to store data…. </a:t>
            </a:r>
          </a:p>
          <a:p>
            <a:r>
              <a:rPr lang="en-US" dirty="0"/>
              <a:t>We’ll go through the stages in more detail during the course.. But conceptually imagine you had a dataset like this…. </a:t>
            </a:r>
          </a:p>
          <a:p>
            <a:r>
              <a:rPr lang="en-US" dirty="0"/>
              <a:t>You could store as a single Excel spreadsheet…  but there are some reasons why this isn’t a good idea…   you have a lot of data duplication – meaning if some record changed then you’d have to do a big FIND &amp; REPLACE throughout the file.</a:t>
            </a:r>
          </a:p>
          <a:p>
            <a:r>
              <a:rPr lang="en-US" dirty="0"/>
              <a:t>Also it takes up more disk space… which is OK for a small dataset but how about if you have millions, or billions of records…. How long would a FIND &amp; REPLACE take then…? </a:t>
            </a:r>
          </a:p>
        </p:txBody>
      </p:sp>
      <p:sp>
        <p:nvSpPr>
          <p:cNvPr id="4" name="Header Placeholder 3"/>
          <p:cNvSpPr>
            <a:spLocks noGrp="1"/>
          </p:cNvSpPr>
          <p:nvPr>
            <p:ph type="hdr" sz="quarter"/>
          </p:nvPr>
        </p:nvSpPr>
        <p:spPr/>
        <p:txBody>
          <a:bodyPr/>
          <a:lstStyle/>
          <a:p>
            <a:r>
              <a:rPr lang="en-US"/>
              <a:t>Introduction</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a:t>
            </a:r>
            <a:endParaRPr lang="en-US" dirty="0"/>
          </a:p>
        </p:txBody>
      </p:sp>
      <p:sp>
        <p:nvSpPr>
          <p:cNvPr id="7" name="Slide Number Placeholder 6"/>
          <p:cNvSpPr>
            <a:spLocks noGrp="1"/>
          </p:cNvSpPr>
          <p:nvPr>
            <p:ph type="sldNum" sz="quarter" idx="5"/>
          </p:nvPr>
        </p:nvSpPr>
        <p:spPr/>
        <p:txBody>
          <a:bodyPr/>
          <a:lstStyle/>
          <a:p>
            <a:fld id="{F87ECF7B-90FB-0F48-B37E-470751787454}" type="slidenum">
              <a:rPr lang="en-US" smtClean="0"/>
              <a:t>15</a:t>
            </a:fld>
            <a:endParaRPr lang="en-US"/>
          </a:p>
        </p:txBody>
      </p:sp>
    </p:spTree>
    <p:extLst>
      <p:ext uri="{BB962C8B-B14F-4D97-AF65-F5344CB8AC3E}">
        <p14:creationId xmlns:p14="http://schemas.microsoft.com/office/powerpoint/2010/main" val="98881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11887200" cy="877824"/>
          </a:xfrm>
        </p:spPr>
        <p:txBody>
          <a:bodyPr/>
          <a:lstStyle/>
          <a:p>
            <a:r>
              <a:rPr lang="en-GB"/>
              <a:t>Click to edit Master title style</a:t>
            </a:r>
            <a:endParaRPr/>
          </a:p>
        </p:txBody>
      </p:sp>
      <p:sp>
        <p:nvSpPr>
          <p:cNvPr id="3" name="Subtitle 2"/>
          <p:cNvSpPr>
            <a:spLocks noGrp="1"/>
          </p:cNvSpPr>
          <p:nvPr>
            <p:ph type="subTitle" idx="1"/>
          </p:nvPr>
        </p:nvSpPr>
        <p:spPr>
          <a:xfrm>
            <a:off x="1219200" y="3034554"/>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244073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GB"/>
              <a:t>Click to edit Master title style</a:t>
            </a:r>
            <a:endParaRPr/>
          </a:p>
        </p:txBody>
      </p:sp>
      <p:sp>
        <p:nvSpPr>
          <p:cNvPr id="3" name="Picture Placeholder 2"/>
          <p:cNvSpPr>
            <a:spLocks noGrp="1"/>
          </p:cNvSpPr>
          <p:nvPr>
            <p:ph type="pic" idx="1"/>
          </p:nvPr>
        </p:nvSpPr>
        <p:spPr>
          <a:xfrm>
            <a:off x="7317317" y="2048256"/>
            <a:ext cx="4569884"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GB"/>
              <a:t>Click to edit Master text styles</a:t>
            </a:r>
          </a:p>
        </p:txBody>
      </p:sp>
      <p:sp>
        <p:nvSpPr>
          <p:cNvPr id="5" name="Date Placeholder 4"/>
          <p:cNvSpPr>
            <a:spLocks noGrp="1"/>
          </p:cNvSpPr>
          <p:nvPr>
            <p:ph type="dt" sz="half" idx="10"/>
          </p:nvPr>
        </p:nvSpPr>
        <p:spPr>
          <a:xfrm>
            <a:off x="8773459" y="188260"/>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619738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GB"/>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10651067" cy="2980944"/>
          </a:xfrm>
        </p:spPr>
        <p:txBody>
          <a:bodyPr>
            <a:normAutofit/>
          </a:bodyPr>
          <a:lstStyle>
            <a:lvl1pPr marL="0" indent="0">
              <a:buNone/>
              <a:defRPr sz="1800"/>
            </a:lvl1pPr>
          </a:lstStyle>
          <a:p>
            <a:r>
              <a:rPr lang="en-GB"/>
              <a:t>Drag picture to placeholder or click icon to add</a:t>
            </a:r>
            <a:endParaRPr/>
          </a:p>
        </p:txBody>
      </p:sp>
    </p:spTree>
    <p:extLst>
      <p:ext uri="{BB962C8B-B14F-4D97-AF65-F5344CB8AC3E}">
        <p14:creationId xmlns:p14="http://schemas.microsoft.com/office/powerpoint/2010/main" val="1951308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GB"/>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a:xfrm>
            <a:off x="8773459" y="188260"/>
            <a:ext cx="2844800" cy="365125"/>
          </a:xfrm>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5315712" cy="2980944"/>
          </a:xfrm>
        </p:spPr>
        <p:txBody>
          <a:bodyPr>
            <a:normAutofit/>
          </a:bodyPr>
          <a:lstStyle>
            <a:lvl1pPr marL="0" indent="0">
              <a:buNone/>
              <a:defRPr sz="1800"/>
            </a:lvl1pPr>
          </a:lstStyle>
          <a:p>
            <a:r>
              <a:rPr lang="en-GB"/>
              <a:t>Drag picture to placeholder or click icon to add</a:t>
            </a:r>
            <a:endParaRPr/>
          </a:p>
        </p:txBody>
      </p:sp>
      <p:sp>
        <p:nvSpPr>
          <p:cNvPr id="7" name="Picture Placeholder 8"/>
          <p:cNvSpPr>
            <a:spLocks noGrp="1"/>
          </p:cNvSpPr>
          <p:nvPr>
            <p:ph type="pic" sz="quarter" idx="14"/>
          </p:nvPr>
        </p:nvSpPr>
        <p:spPr>
          <a:xfrm>
            <a:off x="6571488" y="1129553"/>
            <a:ext cx="5315712" cy="2980944"/>
          </a:xfrm>
        </p:spPr>
        <p:txBody>
          <a:bodyPr>
            <a:normAutofit/>
          </a:bodyPr>
          <a:lstStyle>
            <a:lvl1pPr marL="0" indent="0">
              <a:buNone/>
              <a:defRPr sz="1800"/>
            </a:lvl1pPr>
          </a:lstStyle>
          <a:p>
            <a:r>
              <a:rPr lang="en-GB"/>
              <a:t>Drag picture to placeholder or click icon to add</a:t>
            </a:r>
            <a:endParaRPr/>
          </a:p>
        </p:txBody>
      </p:sp>
    </p:spTree>
    <p:extLst>
      <p:ext uri="{BB962C8B-B14F-4D97-AF65-F5344CB8AC3E}">
        <p14:creationId xmlns:p14="http://schemas.microsoft.com/office/powerpoint/2010/main" val="3522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GB"/>
              <a:t>Click to edit Master title style</a:t>
            </a:r>
            <a:endParaRPr/>
          </a:p>
        </p:txBody>
      </p:sp>
      <p:sp>
        <p:nvSpPr>
          <p:cNvPr id="3" name="Subtitle 2"/>
          <p:cNvSpPr>
            <a:spLocks noGrp="1"/>
          </p:cNvSpPr>
          <p:nvPr>
            <p:ph type="subTitle" idx="1"/>
          </p:nvPr>
        </p:nvSpPr>
        <p:spPr>
          <a:xfrm>
            <a:off x="1219200" y="5002306"/>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a:p>
        </p:txBody>
      </p:sp>
      <p:sp>
        <p:nvSpPr>
          <p:cNvPr id="4" name="Date Placeholder 3"/>
          <p:cNvSpPr>
            <a:spLocks noGrp="1"/>
          </p:cNvSpPr>
          <p:nvPr>
            <p:ph type="dt" sz="half" idx="10"/>
          </p:nvPr>
        </p:nvSpPr>
        <p:spPr>
          <a:xfrm>
            <a:off x="8773459" y="188260"/>
            <a:ext cx="2844800" cy="365125"/>
          </a:xfrm>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8802624" cy="2980944"/>
          </a:xfrm>
        </p:spPr>
        <p:txBody>
          <a:bodyPr>
            <a:normAutofit/>
          </a:bodyPr>
          <a:lstStyle>
            <a:lvl1pPr marL="0" indent="0">
              <a:buNone/>
              <a:defRPr sz="1800"/>
            </a:lvl1pPr>
          </a:lstStyle>
          <a:p>
            <a:r>
              <a:rPr lang="en-GB"/>
              <a:t>Drag picture to placeholder or click icon to add</a:t>
            </a:r>
            <a:endParaRPr/>
          </a:p>
        </p:txBody>
      </p:sp>
      <p:sp>
        <p:nvSpPr>
          <p:cNvPr id="7" name="Picture Placeholder 8"/>
          <p:cNvSpPr>
            <a:spLocks noGrp="1"/>
          </p:cNvSpPr>
          <p:nvPr>
            <p:ph type="pic" sz="quarter" idx="14"/>
          </p:nvPr>
        </p:nvSpPr>
        <p:spPr>
          <a:xfrm>
            <a:off x="10058400" y="1129553"/>
            <a:ext cx="1828800" cy="1481328"/>
          </a:xfrm>
        </p:spPr>
        <p:txBody>
          <a:bodyPr>
            <a:normAutofit/>
          </a:bodyPr>
          <a:lstStyle>
            <a:lvl1pPr marL="0" indent="0">
              <a:buNone/>
              <a:defRPr sz="1800"/>
            </a:lvl1pPr>
          </a:lstStyle>
          <a:p>
            <a:r>
              <a:rPr lang="en-GB"/>
              <a:t>Drag picture to placeholder or click icon to add</a:t>
            </a:r>
            <a:endParaRPr/>
          </a:p>
        </p:txBody>
      </p:sp>
      <p:sp>
        <p:nvSpPr>
          <p:cNvPr id="8" name="Picture Placeholder 8"/>
          <p:cNvSpPr>
            <a:spLocks noGrp="1"/>
          </p:cNvSpPr>
          <p:nvPr>
            <p:ph type="pic" sz="quarter" idx="15"/>
          </p:nvPr>
        </p:nvSpPr>
        <p:spPr>
          <a:xfrm>
            <a:off x="10058400" y="2629169"/>
            <a:ext cx="1828800" cy="1481328"/>
          </a:xfrm>
        </p:spPr>
        <p:txBody>
          <a:bodyPr>
            <a:normAutofit/>
          </a:bodyPr>
          <a:lstStyle>
            <a:lvl1pPr marL="0" indent="0">
              <a:buNone/>
              <a:defRPr sz="1800"/>
            </a:lvl1pPr>
          </a:lstStyle>
          <a:p>
            <a:r>
              <a:rPr lang="en-GB"/>
              <a:t>Drag picture to placeholder or click icon to add</a:t>
            </a:r>
            <a:endParaRPr/>
          </a:p>
        </p:txBody>
      </p:sp>
    </p:spTree>
    <p:extLst>
      <p:ext uri="{BB962C8B-B14F-4D97-AF65-F5344CB8AC3E}">
        <p14:creationId xmlns:p14="http://schemas.microsoft.com/office/powerpoint/2010/main" val="2134527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2072771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GB"/>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282959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0"/>
            <a:ext cx="106680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1219200" y="2362200"/>
            <a:ext cx="10668000" cy="3733800"/>
          </a:xfrm>
        </p:spPr>
        <p:txBody>
          <a:bodyPr/>
          <a:lstStyle/>
          <a:p>
            <a:pPr lvl="0"/>
            <a:endParaRPr lang="en-GB" noProof="0"/>
          </a:p>
        </p:txBody>
      </p:sp>
      <p:sp>
        <p:nvSpPr>
          <p:cNvPr id="4" name="Rectangle 8"/>
          <p:cNvSpPr>
            <a:spLocks noGrp="1" noChangeArrowheads="1"/>
          </p:cNvSpPr>
          <p:nvPr>
            <p:ph type="dt" sz="half" idx="10"/>
          </p:nvPr>
        </p:nvSpPr>
        <p:spPr/>
        <p:txBody>
          <a:bodyPr/>
          <a:lstStyle>
            <a:lvl1pPr>
              <a:defRPr/>
            </a:lvl1pPr>
          </a:lstStyle>
          <a:p>
            <a:pPr>
              <a:defRPr/>
            </a:pPr>
            <a:endParaRPr lang="en-AU" altLang="x-none"/>
          </a:p>
        </p:txBody>
      </p:sp>
      <p:sp>
        <p:nvSpPr>
          <p:cNvPr id="5" name="Rectangle 9"/>
          <p:cNvSpPr>
            <a:spLocks noGrp="1" noChangeArrowheads="1"/>
          </p:cNvSpPr>
          <p:nvPr>
            <p:ph type="ftr" sz="quarter" idx="11"/>
          </p:nvPr>
        </p:nvSpPr>
        <p:spPr/>
        <p:txBody>
          <a:bodyPr/>
          <a:lstStyle>
            <a:lvl1pPr>
              <a:defRPr/>
            </a:lvl1pPr>
          </a:lstStyle>
          <a:p>
            <a:pPr>
              <a:defRPr/>
            </a:pPr>
            <a:endParaRPr lang="en-AU" altLang="x-none"/>
          </a:p>
        </p:txBody>
      </p:sp>
      <p:sp>
        <p:nvSpPr>
          <p:cNvPr id="6" name="Rectangle 10"/>
          <p:cNvSpPr>
            <a:spLocks noGrp="1" noChangeArrowheads="1"/>
          </p:cNvSpPr>
          <p:nvPr>
            <p:ph type="sldNum" sz="quarter" idx="12"/>
          </p:nvPr>
        </p:nvSpPr>
        <p:spPr/>
        <p:txBody>
          <a:bodyPr/>
          <a:lstStyle>
            <a:lvl1pPr>
              <a:defRPr/>
            </a:lvl1pPr>
          </a:lstStyle>
          <a:p>
            <a:pPr>
              <a:defRPr/>
            </a:pPr>
            <a:fld id="{7D1DC17A-AAC7-7742-BB55-1C440BC590B8}" type="slidenum">
              <a:rPr lang="en-AU" altLang="x-none"/>
              <a:pPr>
                <a:defRPr/>
              </a:pPr>
              <a:t>‹#›</a:t>
            </a:fld>
            <a:endParaRPr lang="en-AU" altLang="x-none"/>
          </a:p>
        </p:txBody>
      </p:sp>
    </p:spTree>
    <p:extLst>
      <p:ext uri="{BB962C8B-B14F-4D97-AF65-F5344CB8AC3E}">
        <p14:creationId xmlns:p14="http://schemas.microsoft.com/office/powerpoint/2010/main" val="1016536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807094"/>
            <a:ext cx="11887200" cy="1179210"/>
          </a:xfrm>
        </p:spPr>
        <p:txBody>
          <a:bodyPr/>
          <a:lstStyle/>
          <a:p>
            <a:r>
              <a:rPr lang="en-US"/>
              <a:t>Click to edit Master title style</a:t>
            </a:r>
            <a:endParaRPr dirty="0"/>
          </a:p>
        </p:txBody>
      </p:sp>
      <p:sp>
        <p:nvSpPr>
          <p:cNvPr id="3" name="Subtitle 2"/>
          <p:cNvSpPr>
            <a:spLocks noGrp="1"/>
          </p:cNvSpPr>
          <p:nvPr>
            <p:ph type="subTitle" idx="1"/>
          </p:nvPr>
        </p:nvSpPr>
        <p:spPr>
          <a:xfrm>
            <a:off x="1219200" y="3034560"/>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685800" rtl="0" eaLnBrk="1" latinLnBrk="0" hangingPunct="1">
              <a:spcBef>
                <a:spcPts val="1500"/>
              </a:spcBef>
              <a:buClr>
                <a:schemeClr val="accent1"/>
              </a:buClr>
              <a:buFont typeface="Wingdings 2" pitchFamily="18" charset="2"/>
              <a:buNone/>
              <a:defRPr sz="2400" kern="1200">
                <a:solidFill>
                  <a:schemeClr val="tx1">
                    <a:lumMod val="65000"/>
                    <a:lumOff val="35000"/>
                  </a:schemeClr>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normAutofit/>
          </a:bodyPr>
          <a:lstStyle>
            <a:lvl1pPr marL="0" indent="0" algn="l" defTabSz="685800" rtl="0" eaLnBrk="1" latinLnBrk="0" hangingPunct="1">
              <a:spcBef>
                <a:spcPts val="225"/>
              </a:spcBef>
              <a:buNone/>
              <a:defRPr sz="2100" kern="1200">
                <a:solidFill>
                  <a:schemeClr val="tx1">
                    <a:lumMod val="65000"/>
                    <a:lumOff val="35000"/>
                  </a:schemeClr>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10651067" cy="3886200"/>
          </a:xfrm>
        </p:spPr>
        <p:txBody>
          <a:bodyPr>
            <a:normAutofit/>
          </a:bodyPr>
          <a:lstStyle>
            <a:lvl1pPr marL="0" indent="0">
              <a:buNone/>
              <a:defRPr sz="135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idx="1"/>
          </p:nvPr>
        </p:nvSpPr>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614683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vert="horz" lIns="1188720" tIns="45720" rIns="274320" bIns="45720" rtlCol="0" anchor="b" anchorCtr="0">
            <a:normAutofit/>
          </a:bodyPr>
          <a:lstStyle>
            <a:lvl1pPr marL="0" indent="0" algn="l" defTabSz="685800" rtl="0" eaLnBrk="1" latinLnBrk="0" hangingPunct="1">
              <a:spcBef>
                <a:spcPct val="0"/>
              </a:spcBef>
              <a:buNone/>
              <a:defRPr sz="2700" kern="1200">
                <a:solidFill>
                  <a:schemeClr val="bg1"/>
                </a:solidFill>
                <a:latin typeface="+mj-lt"/>
                <a:ea typeface="+mj-ea"/>
                <a:cs typeface="+mj-cs"/>
              </a:defRPr>
            </a:lvl1pPr>
          </a:lstStyle>
          <a:p>
            <a:r>
              <a:rPr lang="en-US"/>
              <a:t>Click to edit Master title style</a:t>
            </a:r>
            <a:endParaRPr dirty="0"/>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685800" rtl="0" eaLnBrk="1" latinLnBrk="0" hangingPunct="1">
              <a:spcBef>
                <a:spcPts val="225"/>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546148" y="1807093"/>
            <a:ext cx="5373245" cy="4810822"/>
          </a:xfrm>
        </p:spPr>
        <p:txBody>
          <a:bodyPr>
            <a:normAutofit/>
          </a:bodyPr>
          <a:lstStyle>
            <a:lvl1pPr>
              <a:defRPr sz="2100"/>
            </a:lvl1pPr>
            <a:lvl2pPr>
              <a:defRPr sz="1800"/>
            </a:lvl2pPr>
            <a:lvl3pPr>
              <a:defRPr sz="1500"/>
            </a:lvl3pPr>
            <a:lvl4pPr>
              <a:defRPr sz="1350"/>
            </a:lvl4pPr>
            <a:lvl5pPr>
              <a:defRPr sz="1350"/>
            </a:lvl5pPr>
            <a:lvl6pPr marL="1541860" indent="-258366">
              <a:defRPr sz="1350"/>
            </a:lvl6pPr>
            <a:lvl7pPr marL="1541860" indent="-258366">
              <a:defRPr sz="1350"/>
            </a:lvl7pPr>
            <a:lvl8pPr marL="1541860" indent="-258366">
              <a:defRPr sz="1350"/>
            </a:lvl8pPr>
            <a:lvl9pPr marL="1541860" indent="-258366">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45016" y="1807093"/>
            <a:ext cx="5373245" cy="4810822"/>
          </a:xfrm>
        </p:spPr>
        <p:txBody>
          <a:bodyPr>
            <a:normAutofit/>
          </a:bodyPr>
          <a:lstStyle>
            <a:lvl1pPr>
              <a:defRPr sz="2100"/>
            </a:lvl1pPr>
            <a:lvl2pPr>
              <a:defRPr sz="1800"/>
            </a:lvl2pPr>
            <a:lvl3pPr>
              <a:defRPr sz="1500"/>
            </a:lvl3pPr>
            <a:lvl4pPr>
              <a:defRPr sz="1350"/>
            </a:lvl4pPr>
            <a:lvl5pPr>
              <a:defRPr sz="1350"/>
            </a:lvl5pPr>
            <a:lvl6pPr marL="1541860" indent="-258366">
              <a:defRPr sz="1350"/>
            </a:lvl6pPr>
            <a:lvl7pPr marL="1541860" indent="-258366">
              <a:defRPr sz="1350"/>
            </a:lvl7pPr>
            <a:lvl8pPr marL="1541860" indent="-258366">
              <a:defRPr sz="1350"/>
            </a:lvl8pPr>
            <a:lvl9pPr marL="1541860" indent="-258366">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8773459" y="188266"/>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54116" y="1789800"/>
            <a:ext cx="5369261" cy="877887"/>
          </a:xfrm>
        </p:spPr>
        <p:txBody>
          <a:bodyPr anchor="b">
            <a:noAutofit/>
          </a:bodyPr>
          <a:lstStyle>
            <a:lvl1pPr marL="0" indent="0">
              <a:buNone/>
              <a:defRPr sz="2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2196" y="2702499"/>
            <a:ext cx="5491181" cy="3947976"/>
          </a:xfrm>
        </p:spPr>
        <p:txBody>
          <a:bodyPr>
            <a:normAutofit/>
          </a:bodyPr>
          <a:lstStyle>
            <a:lvl1pPr>
              <a:defRPr sz="2100"/>
            </a:lvl1pPr>
            <a:lvl2pPr>
              <a:defRPr sz="1800"/>
            </a:lvl2pPr>
            <a:lvl3pPr>
              <a:defRPr sz="1500"/>
            </a:lvl3pPr>
            <a:lvl4pPr>
              <a:defRPr sz="1350"/>
            </a:lvl4pPr>
            <a:lvl5pPr>
              <a:defRPr sz="1350"/>
            </a:lvl5pPr>
            <a:lvl6pPr marL="1541860" indent="-258366">
              <a:defRPr sz="1200"/>
            </a:lvl6pPr>
            <a:lvl7pPr marL="1541860" indent="-258366">
              <a:defRPr sz="1200"/>
            </a:lvl7pPr>
            <a:lvl8pPr marL="1541860" indent="-258366">
              <a:defRPr sz="1200"/>
            </a:lvl8pPr>
            <a:lvl9pPr marL="1541860" indent="-258366">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35832" y="1789800"/>
            <a:ext cx="5369261" cy="877887"/>
          </a:xfrm>
        </p:spPr>
        <p:txBody>
          <a:bodyPr anchor="b">
            <a:noAutofit/>
          </a:bodyPr>
          <a:lstStyle>
            <a:lvl1pPr marL="0" indent="0">
              <a:buNone/>
              <a:defRPr sz="2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3912" y="2702499"/>
            <a:ext cx="5491181" cy="3947976"/>
          </a:xfrm>
        </p:spPr>
        <p:txBody>
          <a:bodyPr>
            <a:normAutofit/>
          </a:bodyPr>
          <a:lstStyle>
            <a:lvl1pPr>
              <a:defRPr sz="2100"/>
            </a:lvl1pPr>
            <a:lvl2pPr>
              <a:defRPr sz="1800"/>
            </a:lvl2pPr>
            <a:lvl3pPr>
              <a:defRPr sz="1500"/>
            </a:lvl3pPr>
            <a:lvl4pPr>
              <a:defRPr sz="1350"/>
            </a:lvl4pPr>
            <a:lvl5pPr>
              <a:defRPr sz="1350"/>
            </a:lvl5pPr>
            <a:lvl6pPr marL="1541860" indent="-258366">
              <a:defRPr sz="1200"/>
            </a:lvl6pPr>
            <a:lvl7pPr marL="1541860" indent="-258366">
              <a:defRPr sz="1200"/>
            </a:lvl7pPr>
            <a:lvl8pPr marL="1541860" indent="-258366">
              <a:defRPr sz="1200"/>
            </a:lvl8pPr>
            <a:lvl9pPr marL="1541860" indent="-258366">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8773459" y="188266"/>
            <a:ext cx="2844800" cy="365125"/>
          </a:xfrm>
        </p:spPr>
        <p:txBody>
          <a:bodyPr/>
          <a:lstStyle/>
          <a:p>
            <a:endParaRPr lang="en-GB" dirty="0">
              <a:solidFill>
                <a:prstClr val="black">
                  <a:lumMod val="65000"/>
                  <a:lumOff val="35000"/>
                </a:prstClr>
              </a:solidFill>
            </a:endParaRPr>
          </a:p>
        </p:txBody>
      </p:sp>
      <p:sp>
        <p:nvSpPr>
          <p:cNvPr id="8" name="Footer Placeholder 7"/>
          <p:cNvSpPr>
            <a:spLocks noGrp="1"/>
          </p:cNvSpPr>
          <p:nvPr>
            <p:ph type="ftr" sz="quarter" idx="11"/>
          </p:nvPr>
        </p:nvSpPr>
        <p:spPr>
          <a:xfrm>
            <a:off x="1494117" y="188266"/>
            <a:ext cx="3860800" cy="365125"/>
          </a:xfrm>
        </p:spPr>
        <p:txBody>
          <a:bodyPr/>
          <a:lstStyle/>
          <a:p>
            <a:r>
              <a:rPr lang="en-GB" dirty="0">
                <a:solidFill>
                  <a:prstClr val="black">
                    <a:lumMod val="65000"/>
                    <a:lumOff val="35000"/>
                  </a:prstClr>
                </a:solidFill>
              </a:rPr>
              <a:t>F28DM Introduction</a:t>
            </a:r>
          </a:p>
        </p:txBody>
      </p:sp>
      <p:sp>
        <p:nvSpPr>
          <p:cNvPr id="9" name="Slide Number Placeholder 8"/>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GB" dirty="0">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5" name="Slide Number Placeholder 4"/>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685800" rtl="0" eaLnBrk="1" latinLnBrk="0" hangingPunct="1">
              <a:spcBef>
                <a:spcPct val="0"/>
              </a:spcBef>
              <a:buNone/>
              <a:defRPr sz="27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7"/>
            <a:ext cx="4754880" cy="3686175"/>
          </a:xfrm>
        </p:spPr>
        <p:txBody>
          <a:bodyPr/>
          <a:lstStyle>
            <a:lvl1pPr>
              <a:defRPr sz="1350"/>
            </a:lvl1pPr>
            <a:lvl2pPr>
              <a:defRPr sz="1350"/>
            </a:lvl2pPr>
            <a:lvl3pPr>
              <a:defRPr sz="1350"/>
            </a:lvl3pPr>
            <a:lvl4pPr>
              <a:defRPr sz="1350"/>
            </a:lvl4pPr>
            <a:lvl5pPr>
              <a:defRPr sz="1350"/>
            </a:lvl5pPr>
            <a:lvl6pPr marL="1541860" indent="-258366">
              <a:defRPr sz="1500"/>
            </a:lvl6pPr>
            <a:lvl7pPr marL="1541860" indent="-258366">
              <a:defRPr sz="1500"/>
            </a:lvl7pPr>
            <a:lvl8pPr marL="1541860" indent="-258366">
              <a:defRPr sz="1500"/>
            </a:lvl8pPr>
            <a:lvl9pPr marL="1541860" indent="-258366">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685800" rtl="0" eaLnBrk="1" latinLnBrk="0" hangingPunct="1">
              <a:spcBef>
                <a:spcPts val="1500"/>
              </a:spcBef>
              <a:buClr>
                <a:schemeClr val="accent1"/>
              </a:buClr>
              <a:buFont typeface="Wingdings 2" pitchFamily="18" charset="2"/>
              <a:buNone/>
              <a:defRPr sz="1350" kern="1200">
                <a:solidFill>
                  <a:schemeClr val="tx1">
                    <a:lumMod val="65000"/>
                    <a:lumOff val="35000"/>
                  </a:schemeClr>
                </a:solidFill>
                <a:latin typeface="+mn-lt"/>
                <a:ea typeface="+mn-ea"/>
                <a:cs typeface="+mn-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8773459" y="188266"/>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685800" rtl="0" eaLnBrk="1" latinLnBrk="0" hangingPunct="1">
              <a:spcBef>
                <a:spcPct val="0"/>
              </a:spcBef>
              <a:buNone/>
              <a:defRPr sz="27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9" y="2048256"/>
            <a:ext cx="4569884" cy="4206240"/>
          </a:xfrm>
        </p:spPr>
        <p:txBody>
          <a:bodyPr>
            <a:normAutofit/>
          </a:bodyPr>
          <a:lstStyle>
            <a:lvl1pPr marL="0" indent="0">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350" kern="1200">
                <a:solidFill>
                  <a:schemeClr val="tx1">
                    <a:lumMod val="65000"/>
                    <a:lumOff val="35000"/>
                  </a:schemeClr>
                </a:solidFill>
                <a:latin typeface="+mn-lt"/>
                <a:ea typeface="+mn-ea"/>
                <a:cs typeface="+mn-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lgn="l" defTabSz="685800" rtl="0" eaLnBrk="1" latinLnBrk="0" hangingPunct="1">
              <a:spcBef>
                <a:spcPts val="15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8773459" y="188266"/>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1800"/>
            </a:lvl1pPr>
          </a:lstStyle>
          <a:p>
            <a:r>
              <a:rPr lang="en-US"/>
              <a:t>Click to edit Master title style</a:t>
            </a:r>
            <a:endParaRPr/>
          </a:p>
        </p:txBody>
      </p:sp>
      <p:sp>
        <p:nvSpPr>
          <p:cNvPr id="3" name="Subtitle 2"/>
          <p:cNvSpPr>
            <a:spLocks noGrp="1"/>
          </p:cNvSpPr>
          <p:nvPr>
            <p:ph type="subTitle" idx="1"/>
          </p:nvPr>
        </p:nvSpPr>
        <p:spPr>
          <a:xfrm>
            <a:off x="1219200" y="5002312"/>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685800" rtl="0" eaLnBrk="1" latinLnBrk="0" hangingPunct="1">
              <a:spcBef>
                <a:spcPts val="225"/>
              </a:spcBef>
              <a:buNone/>
              <a:defRPr sz="1200" kern="1200">
                <a:solidFill>
                  <a:schemeClr val="tx1">
                    <a:lumMod val="65000"/>
                    <a:lumOff val="35000"/>
                  </a:schemeClr>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10651067" cy="2980944"/>
          </a:xfrm>
        </p:spPr>
        <p:txBody>
          <a:bodyPr>
            <a:normAutofit/>
          </a:bodyPr>
          <a:lstStyle>
            <a:lvl1pPr marL="0" indent="0">
              <a:buNone/>
              <a:defRPr sz="1350"/>
            </a:lvl1pPr>
          </a:lstStyle>
          <a:p>
            <a:r>
              <a:rPr lang="en-US"/>
              <a:t>Drag picture to placeholder or click icon to add</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1800"/>
            </a:lvl1pPr>
          </a:lstStyle>
          <a:p>
            <a:r>
              <a:rPr lang="en-US"/>
              <a:t>Click to edit Master title style</a:t>
            </a:r>
            <a:endParaRPr/>
          </a:p>
        </p:txBody>
      </p:sp>
      <p:sp>
        <p:nvSpPr>
          <p:cNvPr id="3" name="Subtitle 2"/>
          <p:cNvSpPr>
            <a:spLocks noGrp="1"/>
          </p:cNvSpPr>
          <p:nvPr>
            <p:ph type="subTitle" idx="1"/>
          </p:nvPr>
        </p:nvSpPr>
        <p:spPr>
          <a:xfrm>
            <a:off x="1219200" y="5002312"/>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685800" rtl="0" eaLnBrk="1" latinLnBrk="0" hangingPunct="1">
              <a:spcBef>
                <a:spcPts val="225"/>
              </a:spcBef>
              <a:buNone/>
              <a:defRPr sz="1200" kern="1200">
                <a:solidFill>
                  <a:schemeClr val="tx1">
                    <a:lumMod val="65000"/>
                    <a:lumOff val="35000"/>
                  </a:schemeClr>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8773459" y="188266"/>
            <a:ext cx="2844800" cy="365125"/>
          </a:xfrm>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5315712" cy="2980944"/>
          </a:xfrm>
        </p:spPr>
        <p:txBody>
          <a:bodyPr>
            <a:normAutofit/>
          </a:bodyPr>
          <a:lstStyle>
            <a:lvl1pPr marL="0" indent="0">
              <a:buNone/>
              <a:defRPr sz="1350"/>
            </a:lvl1pPr>
          </a:lstStyle>
          <a:p>
            <a:r>
              <a:rPr lang="en-US"/>
              <a:t>Drag picture to placeholder or click icon to add</a:t>
            </a:r>
            <a:endParaRPr/>
          </a:p>
        </p:txBody>
      </p:sp>
      <p:sp>
        <p:nvSpPr>
          <p:cNvPr id="7" name="Picture Placeholder 8"/>
          <p:cNvSpPr>
            <a:spLocks noGrp="1"/>
          </p:cNvSpPr>
          <p:nvPr>
            <p:ph type="pic" sz="quarter" idx="14"/>
          </p:nvPr>
        </p:nvSpPr>
        <p:spPr>
          <a:xfrm>
            <a:off x="6571488" y="1129553"/>
            <a:ext cx="5315712" cy="2980944"/>
          </a:xfrm>
        </p:spPr>
        <p:txBody>
          <a:bodyPr>
            <a:normAutofit/>
          </a:bodyPr>
          <a:lstStyle>
            <a:lvl1pPr marL="0" indent="0">
              <a:buNone/>
              <a:defRPr sz="1350"/>
            </a:lvl1pPr>
          </a:lstStyle>
          <a:p>
            <a:r>
              <a:rPr lang="en-US"/>
              <a:t>Drag picture to placeholder or click icon to add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1800"/>
            </a:lvl1pPr>
          </a:lstStyle>
          <a:p>
            <a:r>
              <a:rPr lang="en-US"/>
              <a:t>Click to edit Master title style</a:t>
            </a:r>
            <a:endParaRPr/>
          </a:p>
        </p:txBody>
      </p:sp>
      <p:sp>
        <p:nvSpPr>
          <p:cNvPr id="3" name="Subtitle 2"/>
          <p:cNvSpPr>
            <a:spLocks noGrp="1"/>
          </p:cNvSpPr>
          <p:nvPr>
            <p:ph type="subTitle" idx="1"/>
          </p:nvPr>
        </p:nvSpPr>
        <p:spPr>
          <a:xfrm>
            <a:off x="1219200" y="5002312"/>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685800" rtl="0" eaLnBrk="1" latinLnBrk="0" hangingPunct="1">
              <a:spcBef>
                <a:spcPts val="225"/>
              </a:spcBef>
              <a:buNone/>
              <a:defRPr sz="1200" kern="1200">
                <a:solidFill>
                  <a:schemeClr val="tx1">
                    <a:lumMod val="65000"/>
                    <a:lumOff val="35000"/>
                  </a:schemeClr>
                </a:solidFill>
                <a:latin typeface="+mn-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8773459" y="188266"/>
            <a:ext cx="2844800" cy="365125"/>
          </a:xfrm>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8802624" cy="2980944"/>
          </a:xfrm>
        </p:spPr>
        <p:txBody>
          <a:bodyPr>
            <a:normAutofit/>
          </a:bodyPr>
          <a:lstStyle>
            <a:lvl1pPr marL="0" indent="0">
              <a:buNone/>
              <a:defRPr sz="1350"/>
            </a:lvl1pPr>
          </a:lstStyle>
          <a:p>
            <a:r>
              <a:rPr lang="en-US"/>
              <a:t>Drag picture to placeholder or click icon to add</a:t>
            </a:r>
            <a:endParaRPr/>
          </a:p>
        </p:txBody>
      </p:sp>
      <p:sp>
        <p:nvSpPr>
          <p:cNvPr id="7" name="Picture Placeholder 8"/>
          <p:cNvSpPr>
            <a:spLocks noGrp="1"/>
          </p:cNvSpPr>
          <p:nvPr>
            <p:ph type="pic" sz="quarter" idx="14"/>
          </p:nvPr>
        </p:nvSpPr>
        <p:spPr>
          <a:xfrm>
            <a:off x="10058400" y="1129553"/>
            <a:ext cx="1828800" cy="1481328"/>
          </a:xfrm>
        </p:spPr>
        <p:txBody>
          <a:bodyPr>
            <a:normAutofit/>
          </a:bodyPr>
          <a:lstStyle>
            <a:lvl1pPr marL="0" indent="0">
              <a:buNone/>
              <a:defRPr sz="1350"/>
            </a:lvl1pPr>
          </a:lstStyle>
          <a:p>
            <a:r>
              <a:rPr lang="en-US"/>
              <a:t>Drag picture to placeholder or click icon to add</a:t>
            </a:r>
            <a:endParaRPr/>
          </a:p>
        </p:txBody>
      </p:sp>
      <p:sp>
        <p:nvSpPr>
          <p:cNvPr id="8" name="Picture Placeholder 8"/>
          <p:cNvSpPr>
            <a:spLocks noGrp="1"/>
          </p:cNvSpPr>
          <p:nvPr>
            <p:ph type="pic" sz="quarter" idx="15"/>
          </p:nvPr>
        </p:nvSpPr>
        <p:spPr>
          <a:xfrm>
            <a:off x="10058400" y="2629169"/>
            <a:ext cx="1828800" cy="1481328"/>
          </a:xfrm>
        </p:spPr>
        <p:txBody>
          <a:bodyPr>
            <a:normAutofit/>
          </a:bodyPr>
          <a:lstStyle>
            <a:lvl1pPr marL="0" indent="0">
              <a:buNone/>
              <a:defRPr sz="1350"/>
            </a:lvl1pPr>
          </a:lstStyle>
          <a:p>
            <a:r>
              <a:rPr lang="en-US"/>
              <a:t>Drag picture to placeholder or click icon to add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GB"/>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9" name="Picture Placeholder 8"/>
          <p:cNvSpPr>
            <a:spLocks noGrp="1"/>
          </p:cNvSpPr>
          <p:nvPr>
            <p:ph type="pic" sz="quarter" idx="13"/>
          </p:nvPr>
        </p:nvSpPr>
        <p:spPr>
          <a:xfrm>
            <a:off x="1236133" y="1129553"/>
            <a:ext cx="10651067" cy="3886200"/>
          </a:xfrm>
        </p:spPr>
        <p:txBody>
          <a:bodyPr>
            <a:normAutofit/>
          </a:bodyPr>
          <a:lstStyle>
            <a:lvl1pPr marL="0" indent="0">
              <a:buNone/>
              <a:defRPr sz="1800"/>
            </a:lvl1pPr>
          </a:lstStyle>
          <a:p>
            <a:r>
              <a:rPr lang="en-GB"/>
              <a:t>Drag picture to placeholder or click icon to add</a:t>
            </a:r>
            <a:endParaRPr/>
          </a:p>
        </p:txBody>
      </p:sp>
    </p:spTree>
    <p:extLst>
      <p:ext uri="{BB962C8B-B14F-4D97-AF65-F5344CB8AC3E}">
        <p14:creationId xmlns:p14="http://schemas.microsoft.com/office/powerpoint/2010/main" val="476882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GB"/>
              <a:t>Click to edit Master title style</a:t>
            </a:r>
            <a:endParaRPr/>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396639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sz="half" idx="1"/>
          </p:nvPr>
        </p:nvSpPr>
        <p:spPr>
          <a:xfrm>
            <a:off x="546148" y="1758253"/>
            <a:ext cx="5373245" cy="481082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Content Placeholder 3"/>
          <p:cNvSpPr>
            <a:spLocks noGrp="1"/>
          </p:cNvSpPr>
          <p:nvPr>
            <p:ph sz="half" idx="2"/>
          </p:nvPr>
        </p:nvSpPr>
        <p:spPr>
          <a:xfrm>
            <a:off x="6245014" y="1758253"/>
            <a:ext cx="5373245" cy="481082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a:xfrm>
            <a:off x="8773459" y="188260"/>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039875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a:p>
        </p:txBody>
      </p:sp>
      <p:sp>
        <p:nvSpPr>
          <p:cNvPr id="3" name="Text Placeholder 2"/>
          <p:cNvSpPr>
            <a:spLocks noGrp="1"/>
          </p:cNvSpPr>
          <p:nvPr>
            <p:ph type="body" idx="1"/>
          </p:nvPr>
        </p:nvSpPr>
        <p:spPr>
          <a:xfrm>
            <a:off x="554116" y="1708394"/>
            <a:ext cx="5369261"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32196" y="2621099"/>
            <a:ext cx="5491181" cy="394797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Text Placeholder 4"/>
          <p:cNvSpPr>
            <a:spLocks noGrp="1"/>
          </p:cNvSpPr>
          <p:nvPr>
            <p:ph type="body" sz="quarter" idx="3"/>
          </p:nvPr>
        </p:nvSpPr>
        <p:spPr>
          <a:xfrm>
            <a:off x="6335830" y="1708394"/>
            <a:ext cx="5369261"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3910" y="2621099"/>
            <a:ext cx="5491181" cy="394797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7" name="Date Placeholder 6"/>
          <p:cNvSpPr>
            <a:spLocks noGrp="1"/>
          </p:cNvSpPr>
          <p:nvPr>
            <p:ph type="dt" sz="half" idx="10"/>
          </p:nvPr>
        </p:nvSpPr>
        <p:spPr>
          <a:xfrm>
            <a:off x="8773459" y="188260"/>
            <a:ext cx="2844800" cy="365125"/>
          </a:xfrm>
        </p:spPr>
        <p:txBody>
          <a:bodyPr/>
          <a:lstStyle/>
          <a:p>
            <a:endParaRPr lang="en-GB" dirty="0">
              <a:solidFill>
                <a:prstClr val="black">
                  <a:lumMod val="65000"/>
                  <a:lumOff val="35000"/>
                </a:prstClr>
              </a:solidFill>
            </a:endParaRPr>
          </a:p>
        </p:txBody>
      </p:sp>
      <p:sp>
        <p:nvSpPr>
          <p:cNvPr id="8" name="Footer Placeholder 7"/>
          <p:cNvSpPr>
            <a:spLocks noGrp="1"/>
          </p:cNvSpPr>
          <p:nvPr>
            <p:ph type="ftr" sz="quarter" idx="11"/>
          </p:nvPr>
        </p:nvSpPr>
        <p:spPr>
          <a:xfrm>
            <a:off x="1494117" y="188260"/>
            <a:ext cx="3860800" cy="365125"/>
          </a:xfrm>
        </p:spPr>
        <p:txBody>
          <a:bodyPr/>
          <a:lstStyle/>
          <a:p>
            <a:r>
              <a:rPr lang="en-GB" dirty="0">
                <a:solidFill>
                  <a:prstClr val="black">
                    <a:lumMod val="65000"/>
                    <a:lumOff val="35000"/>
                  </a:prstClr>
                </a:solidFill>
              </a:rPr>
              <a:t>F28DM Introduction</a:t>
            </a:r>
          </a:p>
        </p:txBody>
      </p:sp>
      <p:sp>
        <p:nvSpPr>
          <p:cNvPr id="9" name="Slide Number Placeholder 8"/>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cxnSp>
        <p:nvCxnSpPr>
          <p:cNvPr id="11" name="Straight Connector 10"/>
          <p:cNvCxnSpPr/>
          <p:nvPr/>
        </p:nvCxnSpPr>
        <p:spPr>
          <a:xfrm>
            <a:off x="1616037" y="2904565"/>
            <a:ext cx="451104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985299" y="2904565"/>
            <a:ext cx="451104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16037" y="2904565"/>
            <a:ext cx="451104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85299" y="2904565"/>
            <a:ext cx="451104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16037" y="2904565"/>
            <a:ext cx="451104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85299" y="2904565"/>
            <a:ext cx="451104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363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Date Placeholder 2"/>
          <p:cNvSpPr>
            <a:spLocks noGrp="1"/>
          </p:cNvSpPr>
          <p:nvPr>
            <p:ph type="dt" sz="half" idx="10"/>
          </p:nvPr>
        </p:nvSpPr>
        <p:spPr/>
        <p:txBody>
          <a:bodyPr/>
          <a:lstStyle/>
          <a:p>
            <a:endParaRPr lang="en-GB" dirty="0">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5" name="Slide Number Placeholder 4"/>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249171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4" name="Slide Number Placeholder 3"/>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503048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GB"/>
              <a:t>Click to edit Master title style</a:t>
            </a:r>
            <a:endParaRPr/>
          </a:p>
        </p:txBody>
      </p:sp>
      <p:sp>
        <p:nvSpPr>
          <p:cNvPr id="3" name="Content Placeholder 2"/>
          <p:cNvSpPr>
            <a:spLocks noGrp="1"/>
          </p:cNvSpPr>
          <p:nvPr>
            <p:ph idx="1"/>
          </p:nvPr>
        </p:nvSpPr>
        <p:spPr>
          <a:xfrm>
            <a:off x="6863379" y="2590801"/>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8773459" y="188260"/>
            <a:ext cx="2844800" cy="365125"/>
          </a:xfrm>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Tree>
    <p:extLst>
      <p:ext uri="{BB962C8B-B14F-4D97-AF65-F5344CB8AC3E}">
        <p14:creationId xmlns:p14="http://schemas.microsoft.com/office/powerpoint/2010/main" val="187501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666656"/>
            <a:ext cx="11885084" cy="914400"/>
          </a:xfrm>
          <a:prstGeom prst="rect">
            <a:avLst/>
          </a:prstGeom>
          <a:solidFill>
            <a:schemeClr val="tx2"/>
          </a:solidFill>
        </p:spPr>
        <p:txBody>
          <a:bodyPr vert="horz" lIns="1188720" tIns="45720" rIns="274320" bIns="45720" rtlCol="0" anchor="ctr">
            <a:normAutofit/>
          </a:bodyPr>
          <a:lstStyle/>
          <a:p>
            <a:r>
              <a:rPr lang="en-GB"/>
              <a:t>Click to edit Master title style</a:t>
            </a:r>
            <a:endParaRPr/>
          </a:p>
        </p:txBody>
      </p:sp>
      <p:sp>
        <p:nvSpPr>
          <p:cNvPr id="3" name="Text Placeholder 2"/>
          <p:cNvSpPr>
            <a:spLocks noGrp="1"/>
          </p:cNvSpPr>
          <p:nvPr>
            <p:ph type="body" idx="1"/>
          </p:nvPr>
        </p:nvSpPr>
        <p:spPr>
          <a:xfrm>
            <a:off x="499296" y="1823374"/>
            <a:ext cx="11133905" cy="474570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2"/>
          </p:nvPr>
        </p:nvSpPr>
        <p:spPr>
          <a:xfrm>
            <a:off x="8773459" y="188260"/>
            <a:ext cx="28448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endParaRPr lang="en-GB" dirty="0">
              <a:solidFill>
                <a:prstClr val="black">
                  <a:lumMod val="65000"/>
                  <a:lumOff val="35000"/>
                </a:prstClr>
              </a:solidFill>
            </a:endParaRPr>
          </a:p>
        </p:txBody>
      </p:sp>
      <p:sp>
        <p:nvSpPr>
          <p:cNvPr id="5" name="Footer Placeholder 4"/>
          <p:cNvSpPr>
            <a:spLocks noGrp="1"/>
          </p:cNvSpPr>
          <p:nvPr>
            <p:ph type="ftr" sz="quarter" idx="3"/>
          </p:nvPr>
        </p:nvSpPr>
        <p:spPr>
          <a:xfrm>
            <a:off x="1494117" y="188260"/>
            <a:ext cx="38608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4"/>
          </p:nvPr>
        </p:nvSpPr>
        <p:spPr>
          <a:xfrm>
            <a:off x="11719859" y="6569076"/>
            <a:ext cx="6096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
        <p:nvSpPr>
          <p:cNvPr id="7" name="Rectangle 6"/>
          <p:cNvSpPr/>
          <p:nvPr/>
        </p:nvSpPr>
        <p:spPr>
          <a:xfrm>
            <a:off x="1219201" y="0"/>
            <a:ext cx="10665884"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prstClr val="white"/>
              </a:solidFill>
            </a:endParaRPr>
          </a:p>
        </p:txBody>
      </p:sp>
      <p:sp>
        <p:nvSpPr>
          <p:cNvPr id="8" name="Rectangle 7"/>
          <p:cNvSpPr/>
          <p:nvPr/>
        </p:nvSpPr>
        <p:spPr>
          <a:xfrm>
            <a:off x="1219201" y="6675120"/>
            <a:ext cx="10665884"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solidFill>
                <a:prstClr val="white"/>
              </a:solidFill>
            </a:endParaRPr>
          </a:p>
        </p:txBody>
      </p:sp>
    </p:spTree>
    <p:extLst>
      <p:ext uri="{BB962C8B-B14F-4D97-AF65-F5344CB8AC3E}">
        <p14:creationId xmlns:p14="http://schemas.microsoft.com/office/powerpoint/2010/main" val="5292443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24" r:id="rId16"/>
  </p:sldLayoutIdLst>
  <p:hf hdr="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618504"/>
            <a:ext cx="11885084" cy="1156028"/>
          </a:xfrm>
          <a:prstGeom prst="rect">
            <a:avLst/>
          </a:prstGeom>
          <a:solidFill>
            <a:schemeClr val="tx2"/>
          </a:solidFill>
        </p:spPr>
        <p:txBody>
          <a:bodyPr vert="horz" lIns="1188720" tIns="45720" rIns="274320" bIns="45720" rtlCol="0" anchor="ctr">
            <a:noAutofit/>
          </a:bodyPr>
          <a:lstStyle/>
          <a:p>
            <a:r>
              <a:rPr lang="en-US"/>
              <a:t>Click to edit Master title style</a:t>
            </a:r>
            <a:endParaRPr dirty="0"/>
          </a:p>
        </p:txBody>
      </p:sp>
      <p:sp>
        <p:nvSpPr>
          <p:cNvPr id="3" name="Text Placeholder 2"/>
          <p:cNvSpPr>
            <a:spLocks noGrp="1"/>
          </p:cNvSpPr>
          <p:nvPr>
            <p:ph type="body" idx="1"/>
          </p:nvPr>
        </p:nvSpPr>
        <p:spPr>
          <a:xfrm>
            <a:off x="499300" y="1823380"/>
            <a:ext cx="11133905" cy="474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773459" y="188266"/>
            <a:ext cx="2844800" cy="365125"/>
          </a:xfrm>
          <a:prstGeom prst="rect">
            <a:avLst/>
          </a:prstGeom>
        </p:spPr>
        <p:txBody>
          <a:bodyPr vert="horz" lIns="91440" tIns="45720" rIns="91440" bIns="45720" rtlCol="0" anchor="ctr"/>
          <a:lstStyle>
            <a:lvl1pPr algn="r">
              <a:defRPr sz="750">
                <a:solidFill>
                  <a:schemeClr val="tx1">
                    <a:lumMod val="65000"/>
                    <a:lumOff val="35000"/>
                  </a:schemeClr>
                </a:solidFill>
              </a:defRPr>
            </a:lvl1pPr>
          </a:lstStyle>
          <a:p>
            <a:endParaRPr lang="en-GB" dirty="0">
              <a:solidFill>
                <a:prstClr val="black">
                  <a:lumMod val="65000"/>
                  <a:lumOff val="35000"/>
                </a:prstClr>
              </a:solidFill>
            </a:endParaRPr>
          </a:p>
        </p:txBody>
      </p:sp>
      <p:sp>
        <p:nvSpPr>
          <p:cNvPr id="5" name="Footer Placeholder 4"/>
          <p:cNvSpPr>
            <a:spLocks noGrp="1"/>
          </p:cNvSpPr>
          <p:nvPr>
            <p:ph type="ftr" sz="quarter" idx="3"/>
          </p:nvPr>
        </p:nvSpPr>
        <p:spPr>
          <a:xfrm>
            <a:off x="1494117" y="188266"/>
            <a:ext cx="3860800" cy="365125"/>
          </a:xfrm>
          <a:prstGeom prst="rect">
            <a:avLst/>
          </a:prstGeom>
        </p:spPr>
        <p:txBody>
          <a:bodyPr vert="horz" lIns="91440" tIns="45720" rIns="91440" bIns="45720" rtlCol="0" anchor="ctr"/>
          <a:lstStyle>
            <a:lvl1pPr algn="l">
              <a:defRPr sz="750">
                <a:solidFill>
                  <a:schemeClr val="tx1">
                    <a:lumMod val="65000"/>
                    <a:lumOff val="35000"/>
                  </a:schemeClr>
                </a:solidFill>
              </a:defRPr>
            </a:lvl1p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4"/>
          </p:nvPr>
        </p:nvSpPr>
        <p:spPr>
          <a:xfrm>
            <a:off x="11719859" y="6569082"/>
            <a:ext cx="609600" cy="365125"/>
          </a:xfrm>
          <a:prstGeom prst="rect">
            <a:avLst/>
          </a:prstGeom>
        </p:spPr>
        <p:txBody>
          <a:bodyPr vert="horz" lIns="91440" tIns="45720" rIns="91440" bIns="45720" rtlCol="0" anchor="ctr"/>
          <a:lstStyle>
            <a:lvl1pPr algn="ctr">
              <a:defRPr sz="600">
                <a:solidFill>
                  <a:schemeClr val="tx1">
                    <a:lumMod val="65000"/>
                    <a:lumOff val="35000"/>
                  </a:schemeClr>
                </a:solidFill>
              </a:defRPr>
            </a:lvl1pPr>
          </a:lstStyle>
          <a:p>
            <a:fld id="{8B87F97C-F1BE-0944-AC20-8B895AF93BA4}" type="slidenum">
              <a:rPr lang="en-GB" smtClean="0">
                <a:solidFill>
                  <a:prstClr val="black">
                    <a:lumMod val="65000"/>
                    <a:lumOff val="35000"/>
                  </a:prstClr>
                </a:solidFill>
              </a:rPr>
              <a:pPr/>
              <a:t>‹#›</a:t>
            </a:fld>
            <a:endParaRPr lang="en-GB">
              <a:solidFill>
                <a:prstClr val="black">
                  <a:lumMod val="65000"/>
                  <a:lumOff val="35000"/>
                </a:prstClr>
              </a:solidFill>
            </a:endParaRPr>
          </a:p>
        </p:txBody>
      </p:sp>
      <p:sp>
        <p:nvSpPr>
          <p:cNvPr id="7" name="Rectangle 6"/>
          <p:cNvSpPr/>
          <p:nvPr/>
        </p:nvSpPr>
        <p:spPr>
          <a:xfrm>
            <a:off x="1219203" y="0"/>
            <a:ext cx="10665884"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8" name="Rectangle 7"/>
          <p:cNvSpPr/>
          <p:nvPr/>
        </p:nvSpPr>
        <p:spPr>
          <a:xfrm>
            <a:off x="1219203" y="6675120"/>
            <a:ext cx="10665884"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Tree>
    <p:extLst>
      <p:ext uri="{BB962C8B-B14F-4D97-AF65-F5344CB8AC3E}">
        <p14:creationId xmlns:p14="http://schemas.microsoft.com/office/powerpoint/2010/main" val="1856660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hf hdr="0"/>
  <p:txStyles>
    <p:titleStyle>
      <a:lvl1pPr marL="0" indent="0" algn="l" defTabSz="685800" rtl="0" eaLnBrk="1" latinLnBrk="0" hangingPunct="1">
        <a:spcBef>
          <a:spcPct val="0"/>
        </a:spcBef>
        <a:buNone/>
        <a:defRPr sz="3000" kern="1200">
          <a:solidFill>
            <a:schemeClr val="bg1"/>
          </a:solidFill>
          <a:latin typeface="+mj-lt"/>
          <a:ea typeface="+mj-ea"/>
          <a:cs typeface="+mj-cs"/>
        </a:defRPr>
      </a:lvl1pPr>
    </p:titleStyle>
    <p:bodyStyle>
      <a:lvl1pPr marL="257175" indent="-257175" algn="l" defTabSz="685800" rtl="0" eaLnBrk="1" latinLnBrk="0" hangingPunct="1">
        <a:spcBef>
          <a:spcPts val="15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1pPr>
      <a:lvl2pPr marL="514350" indent="-252413" algn="l" defTabSz="685800" rtl="0" eaLnBrk="1" latinLnBrk="0" hangingPunct="1">
        <a:spcBef>
          <a:spcPts val="450"/>
        </a:spcBef>
        <a:buClr>
          <a:schemeClr val="accent1">
            <a:lumMod val="50000"/>
          </a:schemeClr>
        </a:buClr>
        <a:buFont typeface="Wingdings 2" pitchFamily="18" charset="2"/>
        <a:buChar char=""/>
        <a:defRPr sz="2100" kern="1200">
          <a:solidFill>
            <a:schemeClr val="tx1">
              <a:lumMod val="65000"/>
              <a:lumOff val="35000"/>
            </a:schemeClr>
          </a:solidFill>
          <a:latin typeface="+mn-lt"/>
          <a:ea typeface="+mn-ea"/>
          <a:cs typeface="+mn-cs"/>
        </a:defRPr>
      </a:lvl2pPr>
      <a:lvl3pPr marL="776288" indent="-261938" algn="l" defTabSz="685800" rtl="0" eaLnBrk="1" latinLnBrk="0" hangingPunct="1">
        <a:spcBef>
          <a:spcPts val="45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028700" indent="-252413" algn="l" defTabSz="685800" rtl="0" eaLnBrk="1" latinLnBrk="0" hangingPunct="1">
        <a:spcBef>
          <a:spcPts val="45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290638" indent="-261938" algn="l" defTabSz="685800" rtl="0" eaLnBrk="1" latinLnBrk="0" hangingPunct="1">
        <a:spcBef>
          <a:spcPts val="450"/>
        </a:spcBef>
        <a:buClr>
          <a:schemeClr val="accent1"/>
        </a:buClr>
        <a:buFont typeface="Wingdings 2" pitchFamily="18" charset="2"/>
        <a:buChar char=""/>
        <a:defRPr sz="1500" kern="1200">
          <a:solidFill>
            <a:schemeClr val="tx1">
              <a:lumMod val="65000"/>
              <a:lumOff val="35000"/>
            </a:schemeClr>
          </a:solidFill>
          <a:latin typeface="+mn-lt"/>
          <a:ea typeface="+mn-ea"/>
          <a:cs typeface="+mn-cs"/>
        </a:defRPr>
      </a:lvl5pPr>
      <a:lvl6pPr marL="1541860" indent="-258366" algn="l" defTabSz="685800" rtl="0" eaLnBrk="1" latinLnBrk="0" hangingPunct="1">
        <a:spcBef>
          <a:spcPct val="20000"/>
        </a:spcBef>
        <a:buClr>
          <a:schemeClr val="accent1">
            <a:lumMod val="50000"/>
          </a:schemeClr>
        </a:buClr>
        <a:buFont typeface="Wingdings 2" pitchFamily="18" charset="2"/>
        <a:buChar char=""/>
        <a:defRPr lang="en-US" sz="1350" kern="1200" dirty="0" smtClean="0">
          <a:solidFill>
            <a:schemeClr val="tx1">
              <a:lumMod val="65000"/>
              <a:lumOff val="35000"/>
            </a:schemeClr>
          </a:solidFill>
          <a:latin typeface="+mn-lt"/>
          <a:ea typeface="+mn-ea"/>
          <a:cs typeface="+mn-cs"/>
        </a:defRPr>
      </a:lvl6pPr>
      <a:lvl7pPr marL="1799035" indent="-258366" algn="l" defTabSz="685800" rtl="0" eaLnBrk="1" latinLnBrk="0" hangingPunct="1">
        <a:spcBef>
          <a:spcPct val="20000"/>
        </a:spcBef>
        <a:buClr>
          <a:schemeClr val="accent1"/>
        </a:buClr>
        <a:buFont typeface="Wingdings 2" pitchFamily="18" charset="2"/>
        <a:buChar char=""/>
        <a:defRPr lang="en-US" sz="1350" kern="1200" dirty="0" smtClean="0">
          <a:solidFill>
            <a:schemeClr val="tx1">
              <a:lumMod val="65000"/>
              <a:lumOff val="35000"/>
            </a:schemeClr>
          </a:solidFill>
          <a:latin typeface="+mn-lt"/>
          <a:ea typeface="+mn-ea"/>
          <a:cs typeface="+mn-cs"/>
        </a:defRPr>
      </a:lvl7pPr>
      <a:lvl8pPr marL="2057400" indent="-258366" algn="l" defTabSz="685800" rtl="0" eaLnBrk="1" latinLnBrk="0" hangingPunct="1">
        <a:spcBef>
          <a:spcPct val="20000"/>
        </a:spcBef>
        <a:buClr>
          <a:schemeClr val="accent1">
            <a:lumMod val="50000"/>
          </a:schemeClr>
        </a:buClr>
        <a:buFont typeface="Wingdings 2" pitchFamily="18" charset="2"/>
        <a:buChar char=""/>
        <a:defRPr lang="en-US" sz="1350" kern="1200" dirty="0" smtClean="0">
          <a:solidFill>
            <a:schemeClr val="tx1">
              <a:lumMod val="65000"/>
              <a:lumOff val="35000"/>
            </a:schemeClr>
          </a:solidFill>
          <a:latin typeface="+mn-lt"/>
          <a:ea typeface="+mn-ea"/>
          <a:cs typeface="+mn-cs"/>
        </a:defRPr>
      </a:lvl8pPr>
      <a:lvl9pPr marL="2315766" indent="-258366" algn="l" defTabSz="685800" rtl="0" eaLnBrk="1" latinLnBrk="0" hangingPunct="1">
        <a:spcBef>
          <a:spcPct val="20000"/>
        </a:spcBef>
        <a:buClr>
          <a:schemeClr val="accent1"/>
        </a:buClr>
        <a:buFont typeface="Wingdings 2" pitchFamily="18" charset="2"/>
        <a:buChar char=""/>
        <a:defRPr lang="en-US" sz="1350" kern="1200" dirty="0">
          <a:solidFill>
            <a:schemeClr val="tx1">
              <a:lumMod val="65000"/>
              <a:lumOff val="35000"/>
            </a:schemeClr>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www.baywotch.de/pics/pro_access_logo.gif"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wmf"/><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Introduction</a:t>
            </a:r>
          </a:p>
        </p:txBody>
      </p:sp>
      <p:sp>
        <p:nvSpPr>
          <p:cNvPr id="3" name="Subtitle 2"/>
          <p:cNvSpPr>
            <a:spLocks noGrp="1"/>
          </p:cNvSpPr>
          <p:nvPr>
            <p:ph type="subTitle" idx="1"/>
          </p:nvPr>
        </p:nvSpPr>
        <p:spPr/>
        <p:txBody>
          <a:bodyPr/>
          <a:lstStyle/>
          <a:p>
            <a:r>
              <a:rPr lang="en-GB" dirty="0"/>
              <a:t>F28DM Database Management Systems</a:t>
            </a:r>
          </a:p>
          <a:p>
            <a:r>
              <a:rPr lang="en-GB" dirty="0"/>
              <a:t>Phil </a:t>
            </a:r>
            <a:r>
              <a:rPr lang="en-GB" dirty="0" err="1"/>
              <a:t>Bartie</a:t>
            </a:r>
            <a:endParaRPr lang="en-GB" dirty="0"/>
          </a:p>
          <a:p>
            <a:endParaRPr lang="en-GB" sz="1400" dirty="0"/>
          </a:p>
          <a:p>
            <a:endParaRPr lang="en-GB" sz="1400" dirty="0"/>
          </a:p>
          <a:p>
            <a:endParaRPr lang="en-GB" sz="1400" dirty="0"/>
          </a:p>
          <a:p>
            <a:endParaRPr lang="en-GB" sz="1400" dirty="0"/>
          </a:p>
          <a:p>
            <a:endParaRPr lang="en-GB" sz="1400" dirty="0"/>
          </a:p>
          <a:p>
            <a:r>
              <a:rPr lang="en-GB" sz="1400" dirty="0"/>
              <a:t>Based on material from Alasdair </a:t>
            </a:r>
            <a:r>
              <a:rPr lang="en-GB" sz="1400" dirty="0" err="1"/>
              <a:t>Gray</a:t>
            </a:r>
            <a:r>
              <a:rPr lang="en-GB" sz="1400" dirty="0"/>
              <a:t> , Monica Farrow</a:t>
            </a:r>
          </a:p>
        </p:txBody>
      </p:sp>
    </p:spTree>
    <p:extLst>
      <p:ext uri="{BB962C8B-B14F-4D97-AF65-F5344CB8AC3E}">
        <p14:creationId xmlns:p14="http://schemas.microsoft.com/office/powerpoint/2010/main" val="555468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What is a Database?</a:t>
            </a:r>
            <a:br>
              <a:rPr lang="en-GB" dirty="0"/>
            </a:br>
            <a:r>
              <a:rPr lang="en-GB" dirty="0"/>
              <a:t>What is a DBMS?</a:t>
            </a:r>
            <a:br>
              <a:rPr lang="en-GB" dirty="0"/>
            </a:br>
            <a:r>
              <a:rPr lang="en-GB" dirty="0"/>
              <a:t>What is a Database System?</a:t>
            </a:r>
            <a:br>
              <a:rPr lang="en-GB" dirty="0"/>
            </a:br>
            <a:r>
              <a:rPr lang="en-GB" dirty="0"/>
              <a:t>What are examples of each of these?</a:t>
            </a:r>
          </a:p>
        </p:txBody>
      </p:sp>
      <p:sp>
        <p:nvSpPr>
          <p:cNvPr id="3" name="Text Placeholder 2"/>
          <p:cNvSpPr>
            <a:spLocks noGrp="1"/>
          </p:cNvSpPr>
          <p:nvPr>
            <p:ph type="body" idx="1"/>
          </p:nvPr>
        </p:nvSpPr>
        <p:spPr/>
        <p:txBody>
          <a:bodyPr/>
          <a:lstStyle/>
          <a:p>
            <a:r>
              <a:rPr lang="en-GB" dirty="0"/>
              <a:t>Discuss</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10</a:t>
            </a:fld>
            <a:endParaRPr lang="en-GB">
              <a:solidFill>
                <a:prstClr val="black">
                  <a:lumMod val="65000"/>
                  <a:lumOff val="35000"/>
                </a:prstClr>
              </a:solidFill>
            </a:endParaRPr>
          </a:p>
        </p:txBody>
      </p:sp>
    </p:spTree>
    <p:extLst>
      <p:ext uri="{BB962C8B-B14F-4D97-AF65-F5344CB8AC3E}">
        <p14:creationId xmlns:p14="http://schemas.microsoft.com/office/powerpoint/2010/main" val="141022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System</a:t>
            </a:r>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11</a:t>
            </a:fld>
            <a:endParaRPr lang="en-GB">
              <a:solidFill>
                <a:prstClr val="black">
                  <a:lumMod val="65000"/>
                  <a:lumOff val="35000"/>
                </a:prstClr>
              </a:solidFill>
            </a:endParaRPr>
          </a:p>
        </p:txBody>
      </p:sp>
      <p:sp>
        <p:nvSpPr>
          <p:cNvPr id="8" name="Can 7"/>
          <p:cNvSpPr/>
          <p:nvPr/>
        </p:nvSpPr>
        <p:spPr>
          <a:xfrm>
            <a:off x="5271407" y="5400671"/>
            <a:ext cx="1615044" cy="890649"/>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Database</a:t>
            </a:r>
          </a:p>
        </p:txBody>
      </p:sp>
      <p:sp>
        <p:nvSpPr>
          <p:cNvPr id="9" name="Rounded Rectangle 8"/>
          <p:cNvSpPr/>
          <p:nvPr/>
        </p:nvSpPr>
        <p:spPr>
          <a:xfrm>
            <a:off x="4962650" y="4762005"/>
            <a:ext cx="2232561" cy="157941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tx1"/>
                </a:solidFill>
              </a:rPr>
              <a:t>DBMS</a:t>
            </a:r>
          </a:p>
        </p:txBody>
      </p:sp>
      <p:sp>
        <p:nvSpPr>
          <p:cNvPr id="10" name="Rectangle 9"/>
          <p:cNvSpPr/>
          <p:nvPr/>
        </p:nvSpPr>
        <p:spPr>
          <a:xfrm>
            <a:off x="3226724" y="3081404"/>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Program</a:t>
            </a:r>
          </a:p>
        </p:txBody>
      </p:sp>
      <p:sp>
        <p:nvSpPr>
          <p:cNvPr id="11" name="Rectangle 10"/>
          <p:cNvSpPr/>
          <p:nvPr/>
        </p:nvSpPr>
        <p:spPr>
          <a:xfrm>
            <a:off x="7299506" y="3081404"/>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Application Program</a:t>
            </a:r>
          </a:p>
        </p:txBody>
      </p:sp>
      <p:cxnSp>
        <p:nvCxnSpPr>
          <p:cNvPr id="13" name="Straight Arrow Connector 12"/>
          <p:cNvCxnSpPr>
            <a:stCxn id="11" idx="2"/>
            <a:endCxn id="9" idx="0"/>
          </p:cNvCxnSpPr>
          <p:nvPr/>
        </p:nvCxnSpPr>
        <p:spPr>
          <a:xfrm flipH="1">
            <a:off x="6078931" y="3807913"/>
            <a:ext cx="2028505" cy="954093"/>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2"/>
            <a:endCxn id="9" idx="0"/>
          </p:cNvCxnSpPr>
          <p:nvPr/>
        </p:nvCxnSpPr>
        <p:spPr>
          <a:xfrm>
            <a:off x="4034654" y="3807913"/>
            <a:ext cx="2044277" cy="954093"/>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2988928" y="1753221"/>
            <a:ext cx="1535279" cy="768263"/>
            <a:chOff x="180457" y="1753221"/>
            <a:chExt cx="1535279" cy="768263"/>
          </a:xfrm>
        </p:grpSpPr>
        <p:sp>
          <p:nvSpPr>
            <p:cNvPr id="21" name="Oval 20"/>
            <p:cNvSpPr/>
            <p:nvPr/>
          </p:nvSpPr>
          <p:spPr>
            <a:xfrm>
              <a:off x="180457" y="1753221"/>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User</a:t>
              </a:r>
            </a:p>
          </p:txBody>
        </p:sp>
        <p:sp>
          <p:nvSpPr>
            <p:cNvPr id="22" name="Oval 21"/>
            <p:cNvSpPr/>
            <p:nvPr/>
          </p:nvSpPr>
          <p:spPr>
            <a:xfrm>
              <a:off x="332857" y="1905621"/>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User</a:t>
              </a:r>
            </a:p>
          </p:txBody>
        </p:sp>
        <p:sp>
          <p:nvSpPr>
            <p:cNvPr id="23" name="Oval 22"/>
            <p:cNvSpPr/>
            <p:nvPr/>
          </p:nvSpPr>
          <p:spPr>
            <a:xfrm>
              <a:off x="485257" y="2058021"/>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User</a:t>
              </a:r>
            </a:p>
          </p:txBody>
        </p:sp>
      </p:grpSp>
      <p:grpSp>
        <p:nvGrpSpPr>
          <p:cNvPr id="40" name="Group 39"/>
          <p:cNvGrpSpPr/>
          <p:nvPr/>
        </p:nvGrpSpPr>
        <p:grpSpPr>
          <a:xfrm>
            <a:off x="7622482" y="1753220"/>
            <a:ext cx="1581000" cy="768264"/>
            <a:chOff x="3076012" y="1753220"/>
            <a:chExt cx="1581000" cy="768264"/>
          </a:xfrm>
        </p:grpSpPr>
        <p:sp>
          <p:nvSpPr>
            <p:cNvPr id="27" name="Oval 26"/>
            <p:cNvSpPr/>
            <p:nvPr/>
          </p:nvSpPr>
          <p:spPr>
            <a:xfrm>
              <a:off x="3426533" y="1753220"/>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User</a:t>
              </a:r>
            </a:p>
          </p:txBody>
        </p:sp>
        <p:sp>
          <p:nvSpPr>
            <p:cNvPr id="28" name="Oval 27"/>
            <p:cNvSpPr/>
            <p:nvPr/>
          </p:nvSpPr>
          <p:spPr>
            <a:xfrm>
              <a:off x="3264646" y="1902052"/>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User</a:t>
              </a:r>
            </a:p>
          </p:txBody>
        </p:sp>
        <p:sp>
          <p:nvSpPr>
            <p:cNvPr id="29" name="Oval 28"/>
            <p:cNvSpPr/>
            <p:nvPr/>
          </p:nvSpPr>
          <p:spPr>
            <a:xfrm>
              <a:off x="3076012" y="2058021"/>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User</a:t>
              </a:r>
            </a:p>
          </p:txBody>
        </p:sp>
      </p:grpSp>
      <p:cxnSp>
        <p:nvCxnSpPr>
          <p:cNvPr id="30" name="Straight Arrow Connector 29"/>
          <p:cNvCxnSpPr>
            <a:stCxn id="23" idx="4"/>
            <a:endCxn id="10" idx="0"/>
          </p:cNvCxnSpPr>
          <p:nvPr/>
        </p:nvCxnSpPr>
        <p:spPr>
          <a:xfrm>
            <a:off x="3908967" y="2521483"/>
            <a:ext cx="125686" cy="559920"/>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4"/>
            <a:endCxn id="11" idx="0"/>
          </p:cNvCxnSpPr>
          <p:nvPr/>
        </p:nvCxnSpPr>
        <p:spPr>
          <a:xfrm flipH="1">
            <a:off x="8107436" y="2521485"/>
            <a:ext cx="130287" cy="559919"/>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6" idx="4"/>
            <a:endCxn id="9" idx="0"/>
          </p:cNvCxnSpPr>
          <p:nvPr/>
        </p:nvCxnSpPr>
        <p:spPr>
          <a:xfrm>
            <a:off x="6067758" y="2517195"/>
            <a:ext cx="11172" cy="2244811"/>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5452518" y="1741226"/>
            <a:ext cx="1245722" cy="775969"/>
            <a:chOff x="1745400" y="1741225"/>
            <a:chExt cx="1245722" cy="775969"/>
          </a:xfrm>
        </p:grpSpPr>
        <p:sp>
          <p:nvSpPr>
            <p:cNvPr id="46" name="Oval 45"/>
            <p:cNvSpPr/>
            <p:nvPr/>
          </p:nvSpPr>
          <p:spPr>
            <a:xfrm>
              <a:off x="1760643" y="1741225"/>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User</a:t>
              </a:r>
            </a:p>
          </p:txBody>
        </p:sp>
        <p:sp>
          <p:nvSpPr>
            <p:cNvPr id="45" name="Oval 44"/>
            <p:cNvSpPr/>
            <p:nvPr/>
          </p:nvSpPr>
          <p:spPr>
            <a:xfrm>
              <a:off x="1760220" y="1893461"/>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User</a:t>
              </a:r>
            </a:p>
          </p:txBody>
        </p:sp>
        <p:sp>
          <p:nvSpPr>
            <p:cNvPr id="26" name="Oval 25"/>
            <p:cNvSpPr/>
            <p:nvPr/>
          </p:nvSpPr>
          <p:spPr>
            <a:xfrm>
              <a:off x="1745400" y="2053731"/>
              <a:ext cx="1230479" cy="46346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User</a:t>
              </a:r>
            </a:p>
          </p:txBody>
        </p:sp>
      </p:grpSp>
      <p:sp>
        <p:nvSpPr>
          <p:cNvPr id="18" name="TextBox 17"/>
          <p:cNvSpPr txBox="1"/>
          <p:nvPr/>
        </p:nvSpPr>
        <p:spPr>
          <a:xfrm>
            <a:off x="5271001" y="4090043"/>
            <a:ext cx="1615450" cy="369332"/>
          </a:xfrm>
          <a:prstGeom prst="rect">
            <a:avLst/>
          </a:prstGeom>
          <a:solidFill>
            <a:schemeClr val="bg1"/>
          </a:solidFill>
          <a:ln>
            <a:solidFill>
              <a:schemeClr val="accent6">
                <a:satMod val="105000"/>
              </a:schemeClr>
            </a:solidFill>
          </a:ln>
        </p:spPr>
        <p:txBody>
          <a:bodyPr wrap="square" rtlCol="0">
            <a:spAutoFit/>
          </a:bodyPr>
          <a:lstStyle/>
          <a:p>
            <a:pPr algn="ctr"/>
            <a:r>
              <a:rPr lang="en-US"/>
              <a:t>Queries</a:t>
            </a:r>
          </a:p>
        </p:txBody>
      </p:sp>
      <p:sp>
        <p:nvSpPr>
          <p:cNvPr id="51" name="Rounded Rectangle 50"/>
          <p:cNvSpPr/>
          <p:nvPr/>
        </p:nvSpPr>
        <p:spPr>
          <a:xfrm>
            <a:off x="2977616" y="2829600"/>
            <a:ext cx="6202220" cy="3672093"/>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b" anchorCtr="0"/>
          <a:lstStyle/>
          <a:p>
            <a:r>
              <a:rPr lang="en-US" dirty="0">
                <a:solidFill>
                  <a:schemeClr val="tx1"/>
                </a:solidFill>
              </a:rPr>
              <a:t>Database </a:t>
            </a:r>
            <a:br>
              <a:rPr lang="en-US" dirty="0">
                <a:solidFill>
                  <a:schemeClr val="tx1"/>
                </a:solidFill>
              </a:rPr>
            </a:br>
            <a:r>
              <a:rPr lang="en-US" dirty="0">
                <a:solidFill>
                  <a:schemeClr val="tx1"/>
                </a:solidFill>
              </a:rPr>
              <a:t>System</a:t>
            </a:r>
          </a:p>
        </p:txBody>
      </p:sp>
    </p:spTree>
    <p:extLst>
      <p:ext uri="{BB962C8B-B14F-4D97-AF65-F5344CB8AC3E}">
        <p14:creationId xmlns:p14="http://schemas.microsoft.com/office/powerpoint/2010/main" val="16116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9"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par>
                                <p:cTn id="30" presetID="9"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par>
                                <p:cTn id="36" presetID="9"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par>
                                <p:cTn id="39" presetID="9"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dissolve">
                                      <p:cBhvr>
                                        <p:cTn id="41" dur="500"/>
                                        <p:tgtEl>
                                          <p:spTgt spid="39"/>
                                        </p:tgtEl>
                                      </p:cBhvr>
                                    </p:animEffect>
                                  </p:childTnLst>
                                </p:cTn>
                              </p:par>
                              <p:par>
                                <p:cTn id="42" presetID="9"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fontScale="92500" lnSpcReduction="10000"/>
          </a:bodyPr>
          <a:lstStyle/>
          <a:p>
            <a:r>
              <a:rPr lang="en-GB" altLang="en-US" sz="2400" dirty="0"/>
              <a:t>A </a:t>
            </a:r>
            <a:r>
              <a:rPr lang="en-GB" altLang="en-US" sz="2400" b="1" dirty="0"/>
              <a:t>Database</a:t>
            </a:r>
            <a:r>
              <a:rPr lang="en-GB" altLang="en-US" sz="2400" dirty="0"/>
              <a:t> is a collection of logically related data for a particular domain.</a:t>
            </a:r>
            <a:endParaRPr lang="en-GB" altLang="en-US" sz="900" b="1" dirty="0"/>
          </a:p>
          <a:p>
            <a:r>
              <a:rPr lang="en-GB" altLang="en-US" sz="2400" dirty="0"/>
              <a:t>A </a:t>
            </a:r>
            <a:r>
              <a:rPr lang="en-GB" altLang="en-US" sz="2400" b="1" dirty="0"/>
              <a:t>Database Management System (DMBS)</a:t>
            </a:r>
            <a:r>
              <a:rPr lang="en-GB" altLang="en-US" sz="2400" dirty="0"/>
              <a:t> is a software system designed for the creation and management of Databases.</a:t>
            </a:r>
          </a:p>
          <a:p>
            <a:pPr lvl="1" algn="just">
              <a:lnSpc>
                <a:spcPct val="130000"/>
              </a:lnSpc>
            </a:pPr>
            <a:r>
              <a:rPr lang="en-GB" altLang="en-US" sz="2000" dirty="0"/>
              <a:t>Relational: Oracle, </a:t>
            </a:r>
            <a:r>
              <a:rPr lang="en-GB" altLang="en-US" sz="2000" dirty="0" err="1"/>
              <a:t>SQLServer</a:t>
            </a:r>
            <a:r>
              <a:rPr lang="en-GB" altLang="en-US" sz="2000" dirty="0"/>
              <a:t>, DB2, MySQL, PostgreSQL, …</a:t>
            </a:r>
          </a:p>
          <a:p>
            <a:pPr lvl="1" algn="just">
              <a:lnSpc>
                <a:spcPct val="130000"/>
              </a:lnSpc>
            </a:pPr>
            <a:r>
              <a:rPr lang="en-GB" altLang="en-US" sz="2000" dirty="0"/>
              <a:t>Others: </a:t>
            </a:r>
            <a:r>
              <a:rPr lang="en-GB" altLang="en-US" sz="2000" dirty="0" err="1"/>
              <a:t>MongoDB</a:t>
            </a:r>
            <a:r>
              <a:rPr lang="en-GB" altLang="en-US" sz="2000" dirty="0"/>
              <a:t>, neo4j, </a:t>
            </a:r>
            <a:r>
              <a:rPr lang="en-GB" altLang="en-US" sz="2000" dirty="0" err="1"/>
              <a:t>eXist</a:t>
            </a:r>
            <a:r>
              <a:rPr lang="en-GB" altLang="en-US" sz="2000" dirty="0"/>
              <a:t>, Cassandra, </a:t>
            </a:r>
            <a:r>
              <a:rPr lang="en-GB" altLang="en-US" sz="2000" dirty="0" err="1"/>
              <a:t>HBase</a:t>
            </a:r>
            <a:r>
              <a:rPr lang="en-GB" altLang="en-US" sz="2000" dirty="0"/>
              <a:t>, …</a:t>
            </a:r>
            <a:endParaRPr lang="en-GB" altLang="en-US" sz="800" dirty="0"/>
          </a:p>
          <a:p>
            <a:pPr algn="just"/>
            <a:r>
              <a:rPr lang="en-GB" altLang="en-US" sz="2400" dirty="0"/>
              <a:t>A </a:t>
            </a:r>
            <a:r>
              <a:rPr lang="en-GB" altLang="en-US" sz="2400" b="1" dirty="0"/>
              <a:t>Relational Database Management System (RDBMS)</a:t>
            </a:r>
            <a:r>
              <a:rPr lang="en-GB" altLang="en-US" sz="2400" dirty="0"/>
              <a:t> stores the data using Relations (the first part of this course)</a:t>
            </a:r>
            <a:endParaRPr lang="en-GB" altLang="en-US" sz="800" dirty="0"/>
          </a:p>
          <a:p>
            <a:r>
              <a:rPr lang="en-GB" altLang="en-US" sz="2400" dirty="0"/>
              <a:t>A </a:t>
            </a:r>
            <a:r>
              <a:rPr lang="en-GB" altLang="en-US" sz="2400" b="1" dirty="0"/>
              <a:t>Database Application </a:t>
            </a:r>
            <a:r>
              <a:rPr lang="en-GB" altLang="en-US" sz="2400" dirty="0"/>
              <a:t>is a program that interacts with a database during its execution.</a:t>
            </a:r>
            <a:endParaRPr lang="en-GB" altLang="en-US" sz="800" dirty="0"/>
          </a:p>
          <a:p>
            <a:pPr algn="just"/>
            <a:r>
              <a:rPr lang="en-GB" altLang="en-US" sz="2400" dirty="0"/>
              <a:t>A </a:t>
            </a:r>
            <a:r>
              <a:rPr lang="en-GB" altLang="en-US" sz="2400" b="1" dirty="0"/>
              <a:t>Database System</a:t>
            </a:r>
            <a:r>
              <a:rPr lang="en-GB" altLang="en-US" sz="2400" dirty="0"/>
              <a:t> is the Database together with the DBMS and associated application</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12</a:t>
            </a:fld>
            <a:endParaRPr lang="en-GB">
              <a:solidFill>
                <a:prstClr val="black">
                  <a:lumMod val="65000"/>
                  <a:lumOff val="35000"/>
                </a:prstClr>
              </a:solidFill>
            </a:endParaRPr>
          </a:p>
        </p:txBody>
      </p:sp>
    </p:spTree>
    <p:extLst>
      <p:ext uri="{BB962C8B-B14F-4D97-AF65-F5344CB8AC3E}">
        <p14:creationId xmlns:p14="http://schemas.microsoft.com/office/powerpoint/2010/main" val="45673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249471"/>
            <a:ext cx="12192000" cy="765175"/>
          </a:xfrm>
        </p:spPr>
        <p:txBody>
          <a:bodyPr>
            <a:normAutofit/>
          </a:bodyPr>
          <a:lstStyle/>
          <a:p>
            <a:r>
              <a:rPr lang="en-NZ" altLang="x-none"/>
              <a:t>RDBMS</a:t>
            </a:r>
            <a:endParaRPr lang="en-GB" altLang="x-none"/>
          </a:p>
        </p:txBody>
      </p:sp>
      <p:pic>
        <p:nvPicPr>
          <p:cNvPr id="32771" name="Picture 3"/>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747459" y="1824741"/>
            <a:ext cx="2381250" cy="757237"/>
          </a:xfrm>
        </p:spPr>
      </p:pic>
      <p:pic>
        <p:nvPicPr>
          <p:cNvPr id="63492"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18898" y="4202167"/>
            <a:ext cx="1944687"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349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t="9241"/>
          <a:stretch>
            <a:fillRect/>
          </a:stretch>
        </p:blipFill>
        <p:spPr bwMode="auto">
          <a:xfrm>
            <a:off x="6794119" y="2057403"/>
            <a:ext cx="3168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3494" name="Rectangle 6"/>
          <p:cNvSpPr>
            <a:spLocks noChangeArrowheads="1"/>
          </p:cNvSpPr>
          <p:nvPr/>
        </p:nvSpPr>
        <p:spPr bwMode="auto">
          <a:xfrm>
            <a:off x="1081418" y="876654"/>
            <a:ext cx="62642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chor="ctr"/>
          <a:lstStyle>
            <a:lvl1pPr>
              <a:lnSpc>
                <a:spcPct val="90000"/>
              </a:lnSpc>
              <a:spcBef>
                <a:spcPts val="750"/>
              </a:spcBef>
              <a:buFont typeface="Arial" charset="0"/>
              <a:buChar char="•"/>
              <a:defRPr sz="2100">
                <a:solidFill>
                  <a:schemeClr val="tx1"/>
                </a:solidFill>
                <a:latin typeface="Calibri" charset="0"/>
              </a:defRPr>
            </a:lvl1pPr>
            <a:lvl2pPr marL="514350" indent="-171450">
              <a:lnSpc>
                <a:spcPct val="90000"/>
              </a:lnSpc>
              <a:spcBef>
                <a:spcPts val="375"/>
              </a:spcBef>
              <a:buFont typeface="Arial" charset="0"/>
              <a:buChar char="•"/>
              <a:defRPr>
                <a:solidFill>
                  <a:schemeClr val="tx1"/>
                </a:solidFill>
                <a:latin typeface="Calibri" charset="0"/>
              </a:defRPr>
            </a:lvl2pPr>
            <a:lvl3pPr marL="857250" indent="-171450">
              <a:lnSpc>
                <a:spcPct val="90000"/>
              </a:lnSpc>
              <a:spcBef>
                <a:spcPts val="375"/>
              </a:spcBef>
              <a:buFont typeface="Arial" charset="0"/>
              <a:buChar char="•"/>
              <a:defRPr sz="1500">
                <a:solidFill>
                  <a:schemeClr val="tx1"/>
                </a:solidFill>
                <a:latin typeface="Calibri" charset="0"/>
              </a:defRPr>
            </a:lvl3pPr>
            <a:lvl4pPr marL="1200150" indent="-171450">
              <a:lnSpc>
                <a:spcPct val="90000"/>
              </a:lnSpc>
              <a:spcBef>
                <a:spcPts val="375"/>
              </a:spcBef>
              <a:buFont typeface="Arial" charset="0"/>
              <a:buChar char="•"/>
              <a:defRPr sz="1300">
                <a:solidFill>
                  <a:schemeClr val="tx1"/>
                </a:solidFill>
                <a:latin typeface="Calibri" charset="0"/>
              </a:defRPr>
            </a:lvl4pPr>
            <a:lvl5pPr marL="1543050" indent="-171450">
              <a:lnSpc>
                <a:spcPct val="90000"/>
              </a:lnSpc>
              <a:spcBef>
                <a:spcPts val="375"/>
              </a:spcBef>
              <a:buFont typeface="Arial" charset="0"/>
              <a:buChar char="•"/>
              <a:defRPr sz="1300">
                <a:solidFill>
                  <a:schemeClr val="tx1"/>
                </a:solidFill>
                <a:latin typeface="Calibri" charset="0"/>
              </a:defRPr>
            </a:lvl5pPr>
            <a:lvl6pPr marL="2000250" indent="-171450" fontAlgn="base">
              <a:lnSpc>
                <a:spcPct val="90000"/>
              </a:lnSpc>
              <a:spcBef>
                <a:spcPts val="375"/>
              </a:spcBef>
              <a:spcAft>
                <a:spcPct val="0"/>
              </a:spcAft>
              <a:buFont typeface="Arial" charset="0"/>
              <a:buChar char="•"/>
              <a:defRPr sz="1300">
                <a:solidFill>
                  <a:schemeClr val="tx1"/>
                </a:solidFill>
                <a:latin typeface="Calibri" charset="0"/>
              </a:defRPr>
            </a:lvl6pPr>
            <a:lvl7pPr marL="2457450" indent="-171450" fontAlgn="base">
              <a:lnSpc>
                <a:spcPct val="90000"/>
              </a:lnSpc>
              <a:spcBef>
                <a:spcPts val="375"/>
              </a:spcBef>
              <a:spcAft>
                <a:spcPct val="0"/>
              </a:spcAft>
              <a:buFont typeface="Arial" charset="0"/>
              <a:buChar char="•"/>
              <a:defRPr sz="1300">
                <a:solidFill>
                  <a:schemeClr val="tx1"/>
                </a:solidFill>
                <a:latin typeface="Calibri" charset="0"/>
              </a:defRPr>
            </a:lvl7pPr>
            <a:lvl8pPr marL="2914650" indent="-171450" fontAlgn="base">
              <a:lnSpc>
                <a:spcPct val="90000"/>
              </a:lnSpc>
              <a:spcBef>
                <a:spcPts val="375"/>
              </a:spcBef>
              <a:spcAft>
                <a:spcPct val="0"/>
              </a:spcAft>
              <a:buFont typeface="Arial" charset="0"/>
              <a:buChar char="•"/>
              <a:defRPr sz="1300">
                <a:solidFill>
                  <a:schemeClr val="tx1"/>
                </a:solidFill>
                <a:latin typeface="Calibri" charset="0"/>
              </a:defRPr>
            </a:lvl8pPr>
            <a:lvl9pPr marL="3371850" indent="-171450" fontAlgn="base">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pPr>
            <a:r>
              <a:rPr lang="en-NZ" altLang="x-none" sz="2400" b="1" dirty="0">
                <a:solidFill>
                  <a:schemeClr val="tx2"/>
                </a:solidFill>
                <a:latin typeface="Arial" charset="0"/>
              </a:rPr>
              <a:t>Relational Database Management System</a:t>
            </a:r>
            <a:endParaRPr lang="en-GB" altLang="x-none" sz="2400" b="1" dirty="0">
              <a:solidFill>
                <a:schemeClr val="tx2"/>
              </a:solidFill>
              <a:latin typeface="Arial" charset="0"/>
            </a:endParaRPr>
          </a:p>
        </p:txBody>
      </p:sp>
      <p:pic>
        <p:nvPicPr>
          <p:cNvPr id="63495"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55522" y="2995615"/>
            <a:ext cx="26638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3496" name="Picture 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93445" y="4965097"/>
            <a:ext cx="27432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3503" name="Text Box 15"/>
          <p:cNvSpPr txBox="1">
            <a:spLocks noChangeArrowheads="1"/>
          </p:cNvSpPr>
          <p:nvPr/>
        </p:nvSpPr>
        <p:spPr bwMode="auto">
          <a:xfrm>
            <a:off x="7848931" y="3700462"/>
            <a:ext cx="191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i="1" dirty="0"/>
              <a:t>Microsoft </a:t>
            </a:r>
            <a:r>
              <a:rPr lang="en-NZ" altLang="x-none" dirty="0"/>
              <a:t>Access</a:t>
            </a:r>
            <a:endParaRPr lang="en-GB" altLang="x-none" dirty="0"/>
          </a:p>
        </p:txBody>
      </p:sp>
      <p:pic>
        <p:nvPicPr>
          <p:cNvPr id="32778" name="Picture 17" descr="pro_access_logo">
            <a:hlinkClick r:id="rId8"/>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345693" y="3629024"/>
            <a:ext cx="5143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84580" y="6295759"/>
            <a:ext cx="1298753" cy="369332"/>
          </a:xfrm>
          <a:prstGeom prst="rect">
            <a:avLst/>
          </a:prstGeom>
          <a:noFill/>
        </p:spPr>
        <p:txBody>
          <a:bodyPr wrap="none" rtlCol="0">
            <a:spAutoFit/>
          </a:bodyPr>
          <a:lstStyle/>
          <a:p>
            <a:r>
              <a:rPr lang="en-GB" dirty="0"/>
              <a:t>+ others</a:t>
            </a:r>
            <a:r>
              <a:rPr lang="mr-IN" dirty="0"/>
              <a:t>…</a:t>
            </a:r>
            <a:endParaRPr lang="en-GB" dirty="0"/>
          </a:p>
        </p:txBody>
      </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71260" y="4859121"/>
            <a:ext cx="1912073" cy="766377"/>
          </a:xfrm>
          <a:prstGeom prst="rect">
            <a:avLst/>
          </a:prstGeom>
        </p:spPr>
      </p:pic>
    </p:spTree>
    <p:extLst>
      <p:ext uri="{BB962C8B-B14F-4D97-AF65-F5344CB8AC3E}">
        <p14:creationId xmlns:p14="http://schemas.microsoft.com/office/powerpoint/2010/main" val="189777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D568-42F6-524E-9829-D42BCF2207BC}"/>
              </a:ext>
            </a:extLst>
          </p:cNvPr>
          <p:cNvSpPr>
            <a:spLocks noGrp="1"/>
          </p:cNvSpPr>
          <p:nvPr>
            <p:ph type="title"/>
          </p:nvPr>
        </p:nvSpPr>
        <p:spPr/>
        <p:txBody>
          <a:bodyPr/>
          <a:lstStyle/>
          <a:p>
            <a:r>
              <a:rPr lang="en-GB" dirty="0"/>
              <a:t>Databases</a:t>
            </a:r>
          </a:p>
        </p:txBody>
      </p:sp>
      <p:sp>
        <p:nvSpPr>
          <p:cNvPr id="3" name="Content Placeholder 2">
            <a:extLst>
              <a:ext uri="{FF2B5EF4-FFF2-40B4-BE49-F238E27FC236}">
                <a16:creationId xmlns:a16="http://schemas.microsoft.com/office/drawing/2014/main" id="{5E91766E-3724-7141-B805-257FFA548DB7}"/>
              </a:ext>
            </a:extLst>
          </p:cNvPr>
          <p:cNvSpPr>
            <a:spLocks noGrp="1"/>
          </p:cNvSpPr>
          <p:nvPr>
            <p:ph idx="1"/>
          </p:nvPr>
        </p:nvSpPr>
        <p:spPr/>
        <p:txBody>
          <a:bodyPr>
            <a:normAutofit/>
          </a:bodyPr>
          <a:lstStyle/>
          <a:p>
            <a:r>
              <a:rPr lang="en-GB" sz="2400" dirty="0"/>
              <a:t>CRUD – </a:t>
            </a:r>
            <a:r>
              <a:rPr lang="en-GB" sz="2400" dirty="0">
                <a:solidFill>
                  <a:srgbClr val="FF0000"/>
                </a:solidFill>
              </a:rPr>
              <a:t>C</a:t>
            </a:r>
            <a:r>
              <a:rPr lang="en-GB" sz="2400" dirty="0"/>
              <a:t>reate, </a:t>
            </a:r>
            <a:r>
              <a:rPr lang="en-GB" sz="2400" dirty="0">
                <a:solidFill>
                  <a:srgbClr val="FF0000"/>
                </a:solidFill>
              </a:rPr>
              <a:t>R</a:t>
            </a:r>
            <a:r>
              <a:rPr lang="en-GB" sz="2400" dirty="0"/>
              <a:t>ead, </a:t>
            </a:r>
            <a:r>
              <a:rPr lang="en-GB" sz="2400" dirty="0">
                <a:solidFill>
                  <a:srgbClr val="FF0000"/>
                </a:solidFill>
              </a:rPr>
              <a:t>U</a:t>
            </a:r>
            <a:r>
              <a:rPr lang="en-GB" sz="2400" dirty="0"/>
              <a:t>pdate, </a:t>
            </a:r>
            <a:r>
              <a:rPr lang="en-GB" sz="2400" dirty="0">
                <a:solidFill>
                  <a:srgbClr val="FF0000"/>
                </a:solidFill>
              </a:rPr>
              <a:t>D</a:t>
            </a:r>
            <a:r>
              <a:rPr lang="en-GB" sz="2400" dirty="0"/>
              <a:t>elete</a:t>
            </a:r>
          </a:p>
          <a:p>
            <a:r>
              <a:rPr lang="en-GB" sz="2400" dirty="0"/>
              <a:t>Support multiple concurrent users</a:t>
            </a:r>
          </a:p>
          <a:p>
            <a:r>
              <a:rPr lang="en-GB" sz="2400" dirty="0"/>
              <a:t>Locking at Record level or Table</a:t>
            </a:r>
          </a:p>
          <a:p>
            <a:r>
              <a:rPr lang="en-GB" sz="2400" dirty="0"/>
              <a:t>Secure – user level permissions</a:t>
            </a:r>
          </a:p>
          <a:p>
            <a:r>
              <a:rPr lang="en-GB" sz="2400" dirty="0"/>
              <a:t>Handle very large datasets</a:t>
            </a:r>
            <a:br>
              <a:rPr lang="en-GB" sz="2400" dirty="0"/>
            </a:br>
            <a:r>
              <a:rPr lang="en-GB" sz="2400" dirty="0"/>
              <a:t> (PostgreSQL = 1GB per field; 32TB per table;  unlimited DB size)</a:t>
            </a:r>
          </a:p>
          <a:p>
            <a:pPr marL="0" indent="0">
              <a:buNone/>
            </a:pPr>
            <a:r>
              <a:rPr lang="en-GB" sz="2400" dirty="0"/>
              <a:t>   + lots more</a:t>
            </a:r>
          </a:p>
        </p:txBody>
      </p:sp>
    </p:spTree>
    <p:extLst>
      <p:ext uri="{BB962C8B-B14F-4D97-AF65-F5344CB8AC3E}">
        <p14:creationId xmlns:p14="http://schemas.microsoft.com/office/powerpoint/2010/main" val="75926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2"/>
          <p:cNvSpPr>
            <a:spLocks noGrp="1" noChangeArrowheads="1"/>
          </p:cNvSpPr>
          <p:nvPr>
            <p:ph type="title"/>
          </p:nvPr>
        </p:nvSpPr>
        <p:spPr>
          <a:xfrm>
            <a:off x="0" y="12013"/>
            <a:ext cx="12192000" cy="706437"/>
          </a:xfrm>
        </p:spPr>
        <p:txBody>
          <a:bodyPr/>
          <a:lstStyle/>
          <a:p>
            <a:r>
              <a:rPr lang="en-NZ" altLang="x-none" sz="2400" b="1" dirty="0"/>
              <a:t>So why not just use a FLAT FILE??</a:t>
            </a:r>
            <a:endParaRPr lang="en-GB" altLang="x-none" sz="2400" b="1" dirty="0"/>
          </a:p>
        </p:txBody>
      </p:sp>
      <p:graphicFrame>
        <p:nvGraphicFramePr>
          <p:cNvPr id="61932" name="Group 492"/>
          <p:cNvGraphicFramePr>
            <a:graphicFrameLocks noGrp="1"/>
          </p:cNvGraphicFramePr>
          <p:nvPr>
            <p:ph sz="half" idx="1"/>
            <p:extLst/>
          </p:nvPr>
        </p:nvGraphicFramePr>
        <p:xfrm>
          <a:off x="1919288" y="2060576"/>
          <a:ext cx="6985000" cy="4042674"/>
        </p:xfrm>
        <a:graphic>
          <a:graphicData uri="http://schemas.openxmlformats.org/drawingml/2006/table">
            <a:tbl>
              <a:tblPr/>
              <a:tblGrid>
                <a:gridCol w="792162">
                  <a:extLst>
                    <a:ext uri="{9D8B030D-6E8A-4147-A177-3AD203B41FA5}">
                      <a16:colId xmlns:a16="http://schemas.microsoft.com/office/drawing/2014/main" val="20000"/>
                    </a:ext>
                  </a:extLst>
                </a:gridCol>
                <a:gridCol w="1208088">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06462">
                  <a:extLst>
                    <a:ext uri="{9D8B030D-6E8A-4147-A177-3AD203B41FA5}">
                      <a16:colId xmlns:a16="http://schemas.microsoft.com/office/drawing/2014/main" val="20003"/>
                    </a:ext>
                  </a:extLst>
                </a:gridCol>
                <a:gridCol w="893763">
                  <a:extLst>
                    <a:ext uri="{9D8B030D-6E8A-4147-A177-3AD203B41FA5}">
                      <a16:colId xmlns:a16="http://schemas.microsoft.com/office/drawing/2014/main" val="20004"/>
                    </a:ext>
                  </a:extLst>
                </a:gridCol>
                <a:gridCol w="1368425">
                  <a:extLst>
                    <a:ext uri="{9D8B030D-6E8A-4147-A177-3AD203B41FA5}">
                      <a16:colId xmlns:a16="http://schemas.microsoft.com/office/drawing/2014/main" val="20005"/>
                    </a:ext>
                  </a:extLst>
                </a:gridCol>
                <a:gridCol w="863600">
                  <a:extLst>
                    <a:ext uri="{9D8B030D-6E8A-4147-A177-3AD203B41FA5}">
                      <a16:colId xmlns:a16="http://schemas.microsoft.com/office/drawing/2014/main" val="20006"/>
                    </a:ext>
                  </a:extLst>
                </a:gridCol>
              </a:tblGrid>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sng" strike="noStrike" cap="none" normalizeH="0" baseline="0">
                          <a:ln>
                            <a:noFill/>
                          </a:ln>
                          <a:solidFill>
                            <a:schemeClr val="tx1"/>
                          </a:solidFill>
                          <a:effectLst/>
                          <a:latin typeface="Arial" charset="0"/>
                        </a:rPr>
                        <a:t>ROW_ID</a:t>
                      </a:r>
                      <a:endParaRPr kumimoji="0" lang="en-GB" altLang="x-none" sz="900" b="0" i="0" u="sng"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NAME</a:t>
                      </a: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CITY</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STYLE</a:t>
                      </a:r>
                      <a:endParaRPr kumimoji="0" lang="en-GB" altLang="x-none" sz="9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WINE</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COUNTRY_ORIGIN</a:t>
                      </a:r>
                      <a:endParaRPr kumimoji="0" lang="en-GB" altLang="x-none" sz="9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PRICE</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extLst>
                  <a:ext uri="{0D108BD9-81ED-4DB2-BD59-A6C34878D82A}">
                    <a16:rowId xmlns:a16="http://schemas.microsoft.com/office/drawing/2014/main" val="10000"/>
                  </a:ext>
                </a:extLst>
              </a:tr>
              <a:tr h="8318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Via Duct Restaurant</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Italian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err="1">
                          <a:ln>
                            <a:noFill/>
                          </a:ln>
                          <a:solidFill>
                            <a:schemeClr val="tx1"/>
                          </a:solidFill>
                          <a:effectLst/>
                          <a:latin typeface="Arial" charset="0"/>
                        </a:rPr>
                        <a:t>Gibbston</a:t>
                      </a:r>
                      <a:r>
                        <a:rPr kumimoji="0" lang="en-GB" altLang="x-none" sz="900" b="0" i="0" u="none" strike="noStrike" cap="none" normalizeH="0" baseline="0" dirty="0">
                          <a:ln>
                            <a:noFill/>
                          </a:ln>
                          <a:solidFill>
                            <a:schemeClr val="tx1"/>
                          </a:solidFill>
                          <a:effectLst/>
                          <a:latin typeface="Arial" charset="0"/>
                        </a:rPr>
                        <a:t> Valley Pinot Gris </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New Zealand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£23</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02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Via Duct Restaurant</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Italian</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Chateau Beaulieu</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France</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£20</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18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Dux de Lux</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Sea Food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Gibbston Valley Pinot Gris </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New Zealand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£25</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02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Dux de Lux</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Sea Food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Beresford Chardonnay</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Australia</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£32</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02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5</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Pompino</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Edinburgh</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Sea Food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Melness Riesling </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New Zealand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£0</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6</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Pompino</a:t>
                      </a: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Edinburgh</a:t>
                      </a: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Sea Food</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Beresford Chardonnay</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Australia</a:t>
                      </a:r>
                      <a:endParaRPr kumimoji="0" lang="en-GB" altLang="x-none" sz="9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61928" name="Group 488"/>
          <p:cNvGrpSpPr>
            <a:grpSpLocks/>
          </p:cNvGrpSpPr>
          <p:nvPr/>
        </p:nvGrpSpPr>
        <p:grpSpPr bwMode="auto">
          <a:xfrm>
            <a:off x="7104065" y="5834162"/>
            <a:ext cx="3282950" cy="369646"/>
            <a:chOff x="3515" y="3517"/>
            <a:chExt cx="2068" cy="452"/>
          </a:xfrm>
        </p:grpSpPr>
        <p:sp>
          <p:nvSpPr>
            <p:cNvPr id="61907" name="Line 467"/>
            <p:cNvSpPr>
              <a:spLocks noChangeShapeType="1"/>
            </p:cNvSpPr>
            <p:nvPr/>
          </p:nvSpPr>
          <p:spPr bwMode="auto">
            <a:xfrm flipH="1" flipV="1">
              <a:off x="3515" y="3657"/>
              <a:ext cx="1588"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sp>
          <p:nvSpPr>
            <p:cNvPr id="61908" name="Text Box 468"/>
            <p:cNvSpPr txBox="1">
              <a:spLocks noChangeArrowheads="1"/>
            </p:cNvSpPr>
            <p:nvPr/>
          </p:nvSpPr>
          <p:spPr bwMode="auto">
            <a:xfrm>
              <a:off x="5106" y="3517"/>
              <a:ext cx="477"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Value</a:t>
              </a:r>
              <a:endParaRPr lang="en-GB" altLang="x-none" dirty="0"/>
            </a:p>
          </p:txBody>
        </p:sp>
      </p:grpSp>
      <p:grpSp>
        <p:nvGrpSpPr>
          <p:cNvPr id="61924" name="Group 484"/>
          <p:cNvGrpSpPr>
            <a:grpSpLocks/>
          </p:cNvGrpSpPr>
          <p:nvPr/>
        </p:nvGrpSpPr>
        <p:grpSpPr bwMode="auto">
          <a:xfrm>
            <a:off x="1774825" y="1196978"/>
            <a:ext cx="1428750" cy="790575"/>
            <a:chOff x="158" y="754"/>
            <a:chExt cx="900" cy="498"/>
          </a:xfrm>
        </p:grpSpPr>
        <p:sp>
          <p:nvSpPr>
            <p:cNvPr id="61906" name="Text Box 466"/>
            <p:cNvSpPr txBox="1">
              <a:spLocks noChangeArrowheads="1"/>
            </p:cNvSpPr>
            <p:nvPr/>
          </p:nvSpPr>
          <p:spPr bwMode="auto">
            <a:xfrm>
              <a:off x="158" y="754"/>
              <a:ext cx="9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t>Primary Key</a:t>
              </a:r>
              <a:endParaRPr lang="en-GB" altLang="x-none" dirty="0"/>
            </a:p>
          </p:txBody>
        </p:sp>
        <p:sp>
          <p:nvSpPr>
            <p:cNvPr id="61909" name="Line 469"/>
            <p:cNvSpPr>
              <a:spLocks noChangeShapeType="1"/>
            </p:cNvSpPr>
            <p:nvPr/>
          </p:nvSpPr>
          <p:spPr bwMode="auto">
            <a:xfrm flipH="1">
              <a:off x="521" y="10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grpSp>
        <p:nvGrpSpPr>
          <p:cNvPr id="61929" name="Group 489"/>
          <p:cNvGrpSpPr>
            <a:grpSpLocks/>
          </p:cNvGrpSpPr>
          <p:nvPr/>
        </p:nvGrpSpPr>
        <p:grpSpPr bwMode="auto">
          <a:xfrm>
            <a:off x="8836820" y="2421686"/>
            <a:ext cx="1884363" cy="1098551"/>
            <a:chOff x="4658" y="1617"/>
            <a:chExt cx="1187" cy="692"/>
          </a:xfrm>
        </p:grpSpPr>
        <p:sp>
          <p:nvSpPr>
            <p:cNvPr id="61886" name="Text Box 446"/>
            <p:cNvSpPr txBox="1">
              <a:spLocks noChangeArrowheads="1"/>
            </p:cNvSpPr>
            <p:nvPr/>
          </p:nvSpPr>
          <p:spPr bwMode="auto">
            <a:xfrm>
              <a:off x="5017" y="1617"/>
              <a:ext cx="58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t>Tuple /</a:t>
              </a:r>
              <a:br>
                <a:rPr lang="en-NZ" altLang="x-none" dirty="0"/>
              </a:br>
              <a:r>
                <a:rPr lang="en-NZ" altLang="x-none" dirty="0"/>
                <a:t>Record</a:t>
              </a:r>
              <a:endParaRPr lang="en-GB" altLang="x-none" dirty="0"/>
            </a:p>
          </p:txBody>
        </p:sp>
        <p:grpSp>
          <p:nvGrpSpPr>
            <p:cNvPr id="37972" name="Group 487"/>
            <p:cNvGrpSpPr>
              <a:grpSpLocks/>
            </p:cNvGrpSpPr>
            <p:nvPr/>
          </p:nvGrpSpPr>
          <p:grpSpPr bwMode="auto">
            <a:xfrm>
              <a:off x="4658" y="1832"/>
              <a:ext cx="1187" cy="477"/>
              <a:chOff x="4658" y="1832"/>
              <a:chExt cx="1187" cy="477"/>
            </a:xfrm>
          </p:grpSpPr>
          <p:sp>
            <p:nvSpPr>
              <p:cNvPr id="61887" name="Line 447"/>
              <p:cNvSpPr>
                <a:spLocks noChangeShapeType="1"/>
              </p:cNvSpPr>
              <p:nvPr/>
            </p:nvSpPr>
            <p:spPr bwMode="auto">
              <a:xfrm flipH="1">
                <a:off x="4835" y="1832"/>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sp>
            <p:nvSpPr>
              <p:cNvPr id="61912" name="Text Box 472"/>
              <p:cNvSpPr txBox="1">
                <a:spLocks noChangeArrowheads="1"/>
              </p:cNvSpPr>
              <p:nvPr/>
            </p:nvSpPr>
            <p:spPr bwMode="auto">
              <a:xfrm>
                <a:off x="4658" y="1979"/>
                <a:ext cx="118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400" b="1" dirty="0">
                    <a:solidFill>
                      <a:schemeClr val="accent2"/>
                    </a:solidFill>
                  </a:rPr>
                  <a:t>Cardinality</a:t>
                </a:r>
              </a:p>
              <a:p>
                <a:pPr algn="ctr" eaLnBrk="1" hangingPunct="1"/>
                <a:r>
                  <a:rPr lang="en-NZ" altLang="x-none" sz="1400" dirty="0">
                    <a:solidFill>
                      <a:schemeClr val="accent2"/>
                    </a:solidFill>
                  </a:rPr>
                  <a:t>(number of tuples [6])</a:t>
                </a:r>
                <a:endParaRPr lang="en-GB" altLang="x-none" sz="1400" dirty="0">
                  <a:solidFill>
                    <a:schemeClr val="accent2"/>
                  </a:solidFill>
                </a:endParaRPr>
              </a:p>
            </p:txBody>
          </p:sp>
        </p:grpSp>
      </p:grpSp>
      <p:grpSp>
        <p:nvGrpSpPr>
          <p:cNvPr id="61926" name="Group 486"/>
          <p:cNvGrpSpPr>
            <a:grpSpLocks/>
          </p:cNvGrpSpPr>
          <p:nvPr/>
        </p:nvGrpSpPr>
        <p:grpSpPr bwMode="auto">
          <a:xfrm>
            <a:off x="5448300" y="1341438"/>
            <a:ext cx="4459288" cy="1079500"/>
            <a:chOff x="2472" y="845"/>
            <a:chExt cx="2809" cy="680"/>
          </a:xfrm>
        </p:grpSpPr>
        <p:sp>
          <p:nvSpPr>
            <p:cNvPr id="61916" name="Text Box 476"/>
            <p:cNvSpPr txBox="1">
              <a:spLocks noChangeArrowheads="1"/>
            </p:cNvSpPr>
            <p:nvPr/>
          </p:nvSpPr>
          <p:spPr bwMode="auto">
            <a:xfrm>
              <a:off x="3932" y="890"/>
              <a:ext cx="134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400" b="1">
                  <a:solidFill>
                    <a:schemeClr val="accent2"/>
                  </a:solidFill>
                </a:rPr>
                <a:t>Degree</a:t>
              </a:r>
            </a:p>
            <a:p>
              <a:pPr algn="ctr" eaLnBrk="1" hangingPunct="1"/>
              <a:r>
                <a:rPr lang="en-NZ" altLang="x-none" sz="1400">
                  <a:solidFill>
                    <a:schemeClr val="accent2"/>
                  </a:solidFill>
                </a:rPr>
                <a:t>(number of attributes [7])</a:t>
              </a:r>
              <a:endParaRPr lang="en-GB" altLang="x-none" sz="1400">
                <a:solidFill>
                  <a:schemeClr val="accent2"/>
                </a:solidFill>
              </a:endParaRPr>
            </a:p>
          </p:txBody>
        </p:sp>
        <p:grpSp>
          <p:nvGrpSpPr>
            <p:cNvPr id="37967" name="Group 485"/>
            <p:cNvGrpSpPr>
              <a:grpSpLocks/>
            </p:cNvGrpSpPr>
            <p:nvPr/>
          </p:nvGrpSpPr>
          <p:grpSpPr bwMode="auto">
            <a:xfrm>
              <a:off x="2472" y="845"/>
              <a:ext cx="1678" cy="680"/>
              <a:chOff x="2472" y="845"/>
              <a:chExt cx="1678" cy="680"/>
            </a:xfrm>
          </p:grpSpPr>
          <p:sp>
            <p:nvSpPr>
              <p:cNvPr id="61910" name="Text Box 470"/>
              <p:cNvSpPr txBox="1">
                <a:spLocks noChangeArrowheads="1"/>
              </p:cNvSpPr>
              <p:nvPr/>
            </p:nvSpPr>
            <p:spPr bwMode="auto">
              <a:xfrm>
                <a:off x="3243" y="845"/>
                <a:ext cx="7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Attributes</a:t>
                </a:r>
                <a:endParaRPr lang="en-GB" altLang="x-none"/>
              </a:p>
            </p:txBody>
          </p:sp>
          <p:sp>
            <p:nvSpPr>
              <p:cNvPr id="61911" name="Line 471"/>
              <p:cNvSpPr>
                <a:spLocks noChangeShapeType="1"/>
              </p:cNvSpPr>
              <p:nvPr/>
            </p:nvSpPr>
            <p:spPr bwMode="auto">
              <a:xfrm>
                <a:off x="3787" y="1117"/>
                <a:ext cx="363" cy="31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sp>
            <p:nvSpPr>
              <p:cNvPr id="61917" name="Line 477"/>
              <p:cNvSpPr>
                <a:spLocks noChangeShapeType="1"/>
              </p:cNvSpPr>
              <p:nvPr/>
            </p:nvSpPr>
            <p:spPr bwMode="auto">
              <a:xfrm flipH="1">
                <a:off x="2472" y="1071"/>
                <a:ext cx="952"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grpSp>
      <p:sp>
        <p:nvSpPr>
          <p:cNvPr id="61933" name="Rectangle 493"/>
          <p:cNvSpPr>
            <a:spLocks noChangeArrowheads="1"/>
          </p:cNvSpPr>
          <p:nvPr/>
        </p:nvSpPr>
        <p:spPr bwMode="auto">
          <a:xfrm>
            <a:off x="3910012" y="1987553"/>
            <a:ext cx="936625" cy="4255306"/>
          </a:xfrm>
          <a:prstGeom prst="rect">
            <a:avLst/>
          </a:prstGeom>
          <a:solidFill>
            <a:srgbClr val="00FF00">
              <a:alpha val="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grpSp>
        <p:nvGrpSpPr>
          <p:cNvPr id="61936" name="Group 496"/>
          <p:cNvGrpSpPr>
            <a:grpSpLocks/>
          </p:cNvGrpSpPr>
          <p:nvPr/>
        </p:nvGrpSpPr>
        <p:grpSpPr bwMode="auto">
          <a:xfrm>
            <a:off x="1627188" y="1052513"/>
            <a:ext cx="7681912" cy="5745162"/>
            <a:chOff x="65" y="663"/>
            <a:chExt cx="4839" cy="3619"/>
          </a:xfrm>
        </p:grpSpPr>
        <p:sp>
          <p:nvSpPr>
            <p:cNvPr id="61934" name="Freeform 494"/>
            <p:cNvSpPr>
              <a:spLocks/>
            </p:cNvSpPr>
            <p:nvPr/>
          </p:nvSpPr>
          <p:spPr bwMode="auto">
            <a:xfrm>
              <a:off x="65" y="890"/>
              <a:ext cx="4839" cy="3392"/>
            </a:xfrm>
            <a:custGeom>
              <a:avLst/>
              <a:gdLst>
                <a:gd name="T0" fmla="*/ 1887 w 4839"/>
                <a:gd name="T1" fmla="*/ 14 h 3392"/>
                <a:gd name="T2" fmla="*/ 2015 w 4839"/>
                <a:gd name="T3" fmla="*/ 134 h 3392"/>
                <a:gd name="T4" fmla="*/ 2031 w 4839"/>
                <a:gd name="T5" fmla="*/ 166 h 3392"/>
                <a:gd name="T6" fmla="*/ 2183 w 4839"/>
                <a:gd name="T7" fmla="*/ 214 h 3392"/>
                <a:gd name="T8" fmla="*/ 2343 w 4839"/>
                <a:gd name="T9" fmla="*/ 270 h 3392"/>
                <a:gd name="T10" fmla="*/ 2607 w 4839"/>
                <a:gd name="T11" fmla="*/ 310 h 3392"/>
                <a:gd name="T12" fmla="*/ 2951 w 4839"/>
                <a:gd name="T13" fmla="*/ 342 h 3392"/>
                <a:gd name="T14" fmla="*/ 3823 w 4839"/>
                <a:gd name="T15" fmla="*/ 382 h 3392"/>
                <a:gd name="T16" fmla="*/ 4167 w 4839"/>
                <a:gd name="T17" fmla="*/ 462 h 3392"/>
                <a:gd name="T18" fmla="*/ 4287 w 4839"/>
                <a:gd name="T19" fmla="*/ 502 h 3392"/>
                <a:gd name="T20" fmla="*/ 4463 w 4839"/>
                <a:gd name="T21" fmla="*/ 622 h 3392"/>
                <a:gd name="T22" fmla="*/ 4647 w 4839"/>
                <a:gd name="T23" fmla="*/ 798 h 3392"/>
                <a:gd name="T24" fmla="*/ 4719 w 4839"/>
                <a:gd name="T25" fmla="*/ 926 h 3392"/>
                <a:gd name="T26" fmla="*/ 4775 w 4839"/>
                <a:gd name="T27" fmla="*/ 1078 h 3392"/>
                <a:gd name="T28" fmla="*/ 4791 w 4839"/>
                <a:gd name="T29" fmla="*/ 1150 h 3392"/>
                <a:gd name="T30" fmla="*/ 4799 w 4839"/>
                <a:gd name="T31" fmla="*/ 1174 h 3392"/>
                <a:gd name="T32" fmla="*/ 4839 w 4839"/>
                <a:gd name="T33" fmla="*/ 1374 h 3392"/>
                <a:gd name="T34" fmla="*/ 4823 w 4839"/>
                <a:gd name="T35" fmla="*/ 1750 h 3392"/>
                <a:gd name="T36" fmla="*/ 4775 w 4839"/>
                <a:gd name="T37" fmla="*/ 1966 h 3392"/>
                <a:gd name="T38" fmla="*/ 4687 w 4839"/>
                <a:gd name="T39" fmla="*/ 2342 h 3392"/>
                <a:gd name="T40" fmla="*/ 4679 w 4839"/>
                <a:gd name="T41" fmla="*/ 2382 h 3392"/>
                <a:gd name="T42" fmla="*/ 4663 w 4839"/>
                <a:gd name="T43" fmla="*/ 2406 h 3392"/>
                <a:gd name="T44" fmla="*/ 4623 w 4839"/>
                <a:gd name="T45" fmla="*/ 2534 h 3392"/>
                <a:gd name="T46" fmla="*/ 4607 w 4839"/>
                <a:gd name="T47" fmla="*/ 2598 h 3392"/>
                <a:gd name="T48" fmla="*/ 4591 w 4839"/>
                <a:gd name="T49" fmla="*/ 2622 h 3392"/>
                <a:gd name="T50" fmla="*/ 4527 w 4839"/>
                <a:gd name="T51" fmla="*/ 2854 h 3392"/>
                <a:gd name="T52" fmla="*/ 4479 w 4839"/>
                <a:gd name="T53" fmla="*/ 2958 h 3392"/>
                <a:gd name="T54" fmla="*/ 4407 w 4839"/>
                <a:gd name="T55" fmla="*/ 3142 h 3392"/>
                <a:gd name="T56" fmla="*/ 4375 w 4839"/>
                <a:gd name="T57" fmla="*/ 3166 h 3392"/>
                <a:gd name="T58" fmla="*/ 4319 w 4839"/>
                <a:gd name="T59" fmla="*/ 3230 h 3392"/>
                <a:gd name="T60" fmla="*/ 4079 w 4839"/>
                <a:gd name="T61" fmla="*/ 3302 h 3392"/>
                <a:gd name="T62" fmla="*/ 3559 w 4839"/>
                <a:gd name="T63" fmla="*/ 3342 h 3392"/>
                <a:gd name="T64" fmla="*/ 2263 w 4839"/>
                <a:gd name="T65" fmla="*/ 3342 h 3392"/>
                <a:gd name="T66" fmla="*/ 1359 w 4839"/>
                <a:gd name="T67" fmla="*/ 3342 h 3392"/>
                <a:gd name="T68" fmla="*/ 799 w 4839"/>
                <a:gd name="T69" fmla="*/ 3262 h 3392"/>
                <a:gd name="T70" fmla="*/ 415 w 4839"/>
                <a:gd name="T71" fmla="*/ 3206 h 3392"/>
                <a:gd name="T72" fmla="*/ 367 w 4839"/>
                <a:gd name="T73" fmla="*/ 3190 h 3392"/>
                <a:gd name="T74" fmla="*/ 319 w 4839"/>
                <a:gd name="T75" fmla="*/ 3182 h 3392"/>
                <a:gd name="T76" fmla="*/ 215 w 4839"/>
                <a:gd name="T77" fmla="*/ 3126 h 3392"/>
                <a:gd name="T78" fmla="*/ 159 w 4839"/>
                <a:gd name="T79" fmla="*/ 3046 h 3392"/>
                <a:gd name="T80" fmla="*/ 103 w 4839"/>
                <a:gd name="T81" fmla="*/ 2910 h 3392"/>
                <a:gd name="T82" fmla="*/ 71 w 4839"/>
                <a:gd name="T83" fmla="*/ 2830 h 3392"/>
                <a:gd name="T84" fmla="*/ 55 w 4839"/>
                <a:gd name="T85" fmla="*/ 2766 h 3392"/>
                <a:gd name="T86" fmla="*/ 63 w 4839"/>
                <a:gd name="T87" fmla="*/ 2590 h 3392"/>
                <a:gd name="T88" fmla="*/ 71 w 4839"/>
                <a:gd name="T89" fmla="*/ 2542 h 3392"/>
                <a:gd name="T90" fmla="*/ 87 w 4839"/>
                <a:gd name="T91" fmla="*/ 2342 h 3392"/>
                <a:gd name="T92" fmla="*/ 95 w 4839"/>
                <a:gd name="T93" fmla="*/ 1894 h 3392"/>
                <a:gd name="T94" fmla="*/ 159 w 4839"/>
                <a:gd name="T95" fmla="*/ 678 h 3392"/>
                <a:gd name="T96" fmla="*/ 175 w 4839"/>
                <a:gd name="T97" fmla="*/ 606 h 3392"/>
                <a:gd name="T98" fmla="*/ 263 w 4839"/>
                <a:gd name="T99" fmla="*/ 526 h 3392"/>
                <a:gd name="T100" fmla="*/ 479 w 4839"/>
                <a:gd name="T101" fmla="*/ 446 h 3392"/>
                <a:gd name="T102" fmla="*/ 631 w 4839"/>
                <a:gd name="T103" fmla="*/ 414 h 3392"/>
                <a:gd name="T104" fmla="*/ 927 w 4839"/>
                <a:gd name="T105" fmla="*/ 318 h 3392"/>
                <a:gd name="T106" fmla="*/ 1319 w 4839"/>
                <a:gd name="T107" fmla="*/ 262 h 3392"/>
                <a:gd name="T108" fmla="*/ 1623 w 4839"/>
                <a:gd name="T109" fmla="*/ 206 h 3392"/>
                <a:gd name="T110" fmla="*/ 1887 w 4839"/>
                <a:gd name="T111" fmla="*/ 158 h 3392"/>
                <a:gd name="T112" fmla="*/ 2063 w 4839"/>
                <a:gd name="T113" fmla="*/ 118 h 3392"/>
                <a:gd name="T114" fmla="*/ 2199 w 4839"/>
                <a:gd name="T115" fmla="*/ 70 h 3392"/>
                <a:gd name="T116" fmla="*/ 2247 w 4839"/>
                <a:gd name="T117" fmla="*/ 54 h 3392"/>
                <a:gd name="T118" fmla="*/ 2271 w 4839"/>
                <a:gd name="T119" fmla="*/ 0 h 33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839" h="3392">
                  <a:moveTo>
                    <a:pt x="1887" y="14"/>
                  </a:moveTo>
                  <a:cubicBezTo>
                    <a:pt x="1929" y="56"/>
                    <a:pt x="1966" y="101"/>
                    <a:pt x="2015" y="134"/>
                  </a:cubicBezTo>
                  <a:cubicBezTo>
                    <a:pt x="2020" y="145"/>
                    <a:pt x="2021" y="159"/>
                    <a:pt x="2031" y="166"/>
                  </a:cubicBezTo>
                  <a:cubicBezTo>
                    <a:pt x="2052" y="182"/>
                    <a:pt x="2157" y="208"/>
                    <a:pt x="2183" y="214"/>
                  </a:cubicBezTo>
                  <a:cubicBezTo>
                    <a:pt x="2238" y="228"/>
                    <a:pt x="2287" y="256"/>
                    <a:pt x="2343" y="270"/>
                  </a:cubicBezTo>
                  <a:cubicBezTo>
                    <a:pt x="2436" y="293"/>
                    <a:pt x="2508" y="303"/>
                    <a:pt x="2607" y="310"/>
                  </a:cubicBezTo>
                  <a:cubicBezTo>
                    <a:pt x="2719" y="338"/>
                    <a:pt x="2836" y="332"/>
                    <a:pt x="2951" y="342"/>
                  </a:cubicBezTo>
                  <a:cubicBezTo>
                    <a:pt x="3220" y="396"/>
                    <a:pt x="3589" y="379"/>
                    <a:pt x="3823" y="382"/>
                  </a:cubicBezTo>
                  <a:cubicBezTo>
                    <a:pt x="3938" y="396"/>
                    <a:pt x="4058" y="423"/>
                    <a:pt x="4167" y="462"/>
                  </a:cubicBezTo>
                  <a:cubicBezTo>
                    <a:pt x="4285" y="504"/>
                    <a:pt x="4207" y="486"/>
                    <a:pt x="4287" y="502"/>
                  </a:cubicBezTo>
                  <a:cubicBezTo>
                    <a:pt x="4345" y="540"/>
                    <a:pt x="4411" y="575"/>
                    <a:pt x="4463" y="622"/>
                  </a:cubicBezTo>
                  <a:cubicBezTo>
                    <a:pt x="4526" y="679"/>
                    <a:pt x="4588" y="739"/>
                    <a:pt x="4647" y="798"/>
                  </a:cubicBezTo>
                  <a:cubicBezTo>
                    <a:pt x="4662" y="844"/>
                    <a:pt x="4704" y="881"/>
                    <a:pt x="4719" y="926"/>
                  </a:cubicBezTo>
                  <a:cubicBezTo>
                    <a:pt x="4736" y="977"/>
                    <a:pt x="4759" y="1027"/>
                    <a:pt x="4775" y="1078"/>
                  </a:cubicBezTo>
                  <a:cubicBezTo>
                    <a:pt x="4782" y="1101"/>
                    <a:pt x="4785" y="1126"/>
                    <a:pt x="4791" y="1150"/>
                  </a:cubicBezTo>
                  <a:cubicBezTo>
                    <a:pt x="4793" y="1158"/>
                    <a:pt x="4796" y="1166"/>
                    <a:pt x="4799" y="1174"/>
                  </a:cubicBezTo>
                  <a:cubicBezTo>
                    <a:pt x="4809" y="1241"/>
                    <a:pt x="4822" y="1308"/>
                    <a:pt x="4839" y="1374"/>
                  </a:cubicBezTo>
                  <a:cubicBezTo>
                    <a:pt x="4834" y="1499"/>
                    <a:pt x="4832" y="1625"/>
                    <a:pt x="4823" y="1750"/>
                  </a:cubicBezTo>
                  <a:cubicBezTo>
                    <a:pt x="4818" y="1824"/>
                    <a:pt x="4785" y="1893"/>
                    <a:pt x="4775" y="1966"/>
                  </a:cubicBezTo>
                  <a:cubicBezTo>
                    <a:pt x="4757" y="2090"/>
                    <a:pt x="4743" y="2229"/>
                    <a:pt x="4687" y="2342"/>
                  </a:cubicBezTo>
                  <a:cubicBezTo>
                    <a:pt x="4684" y="2355"/>
                    <a:pt x="4684" y="2369"/>
                    <a:pt x="4679" y="2382"/>
                  </a:cubicBezTo>
                  <a:cubicBezTo>
                    <a:pt x="4676" y="2391"/>
                    <a:pt x="4666" y="2397"/>
                    <a:pt x="4663" y="2406"/>
                  </a:cubicBezTo>
                  <a:cubicBezTo>
                    <a:pt x="4624" y="2543"/>
                    <a:pt x="4673" y="2451"/>
                    <a:pt x="4623" y="2534"/>
                  </a:cubicBezTo>
                  <a:cubicBezTo>
                    <a:pt x="4618" y="2555"/>
                    <a:pt x="4615" y="2577"/>
                    <a:pt x="4607" y="2598"/>
                  </a:cubicBezTo>
                  <a:cubicBezTo>
                    <a:pt x="4604" y="2607"/>
                    <a:pt x="4594" y="2613"/>
                    <a:pt x="4591" y="2622"/>
                  </a:cubicBezTo>
                  <a:cubicBezTo>
                    <a:pt x="4564" y="2697"/>
                    <a:pt x="4552" y="2778"/>
                    <a:pt x="4527" y="2854"/>
                  </a:cubicBezTo>
                  <a:cubicBezTo>
                    <a:pt x="4515" y="2889"/>
                    <a:pt x="4490" y="2921"/>
                    <a:pt x="4479" y="2958"/>
                  </a:cubicBezTo>
                  <a:cubicBezTo>
                    <a:pt x="4461" y="3021"/>
                    <a:pt x="4428" y="3079"/>
                    <a:pt x="4407" y="3142"/>
                  </a:cubicBezTo>
                  <a:cubicBezTo>
                    <a:pt x="4403" y="3155"/>
                    <a:pt x="4386" y="3158"/>
                    <a:pt x="4375" y="3166"/>
                  </a:cubicBezTo>
                  <a:cubicBezTo>
                    <a:pt x="4359" y="3199"/>
                    <a:pt x="4354" y="3218"/>
                    <a:pt x="4319" y="3230"/>
                  </a:cubicBezTo>
                  <a:cubicBezTo>
                    <a:pt x="4242" y="3307"/>
                    <a:pt x="4199" y="3296"/>
                    <a:pt x="4079" y="3302"/>
                  </a:cubicBezTo>
                  <a:cubicBezTo>
                    <a:pt x="3906" y="3345"/>
                    <a:pt x="3741" y="3337"/>
                    <a:pt x="3559" y="3342"/>
                  </a:cubicBezTo>
                  <a:cubicBezTo>
                    <a:pt x="3127" y="3314"/>
                    <a:pt x="2695" y="3321"/>
                    <a:pt x="2263" y="3342"/>
                  </a:cubicBezTo>
                  <a:cubicBezTo>
                    <a:pt x="1964" y="3392"/>
                    <a:pt x="1663" y="3348"/>
                    <a:pt x="1359" y="3342"/>
                  </a:cubicBezTo>
                  <a:cubicBezTo>
                    <a:pt x="1170" y="3308"/>
                    <a:pt x="991" y="3276"/>
                    <a:pt x="799" y="3262"/>
                  </a:cubicBezTo>
                  <a:cubicBezTo>
                    <a:pt x="671" y="3236"/>
                    <a:pt x="544" y="3224"/>
                    <a:pt x="415" y="3206"/>
                  </a:cubicBezTo>
                  <a:cubicBezTo>
                    <a:pt x="399" y="3201"/>
                    <a:pt x="383" y="3194"/>
                    <a:pt x="367" y="3190"/>
                  </a:cubicBezTo>
                  <a:cubicBezTo>
                    <a:pt x="351" y="3186"/>
                    <a:pt x="335" y="3187"/>
                    <a:pt x="319" y="3182"/>
                  </a:cubicBezTo>
                  <a:cubicBezTo>
                    <a:pt x="281" y="3170"/>
                    <a:pt x="253" y="3139"/>
                    <a:pt x="215" y="3126"/>
                  </a:cubicBezTo>
                  <a:cubicBezTo>
                    <a:pt x="197" y="3099"/>
                    <a:pt x="177" y="3073"/>
                    <a:pt x="159" y="3046"/>
                  </a:cubicBezTo>
                  <a:cubicBezTo>
                    <a:pt x="147" y="2998"/>
                    <a:pt x="130" y="2951"/>
                    <a:pt x="103" y="2910"/>
                  </a:cubicBezTo>
                  <a:cubicBezTo>
                    <a:pt x="95" y="2880"/>
                    <a:pt x="79" y="2860"/>
                    <a:pt x="71" y="2830"/>
                  </a:cubicBezTo>
                  <a:cubicBezTo>
                    <a:pt x="65" y="2809"/>
                    <a:pt x="55" y="2766"/>
                    <a:pt x="55" y="2766"/>
                  </a:cubicBezTo>
                  <a:cubicBezTo>
                    <a:pt x="58" y="2707"/>
                    <a:pt x="59" y="2649"/>
                    <a:pt x="63" y="2590"/>
                  </a:cubicBezTo>
                  <a:cubicBezTo>
                    <a:pt x="64" y="2574"/>
                    <a:pt x="69" y="2558"/>
                    <a:pt x="71" y="2542"/>
                  </a:cubicBezTo>
                  <a:cubicBezTo>
                    <a:pt x="77" y="2475"/>
                    <a:pt x="87" y="2342"/>
                    <a:pt x="87" y="2342"/>
                  </a:cubicBezTo>
                  <a:cubicBezTo>
                    <a:pt x="90" y="2193"/>
                    <a:pt x="93" y="2043"/>
                    <a:pt x="95" y="1894"/>
                  </a:cubicBezTo>
                  <a:cubicBezTo>
                    <a:pt x="95" y="1886"/>
                    <a:pt x="0" y="997"/>
                    <a:pt x="159" y="678"/>
                  </a:cubicBezTo>
                  <a:cubicBezTo>
                    <a:pt x="160" y="671"/>
                    <a:pt x="171" y="616"/>
                    <a:pt x="175" y="606"/>
                  </a:cubicBezTo>
                  <a:cubicBezTo>
                    <a:pt x="191" y="569"/>
                    <a:pt x="232" y="547"/>
                    <a:pt x="263" y="526"/>
                  </a:cubicBezTo>
                  <a:cubicBezTo>
                    <a:pt x="327" y="483"/>
                    <a:pt x="403" y="461"/>
                    <a:pt x="479" y="446"/>
                  </a:cubicBezTo>
                  <a:cubicBezTo>
                    <a:pt x="525" y="415"/>
                    <a:pt x="575" y="419"/>
                    <a:pt x="631" y="414"/>
                  </a:cubicBezTo>
                  <a:cubicBezTo>
                    <a:pt x="730" y="386"/>
                    <a:pt x="826" y="341"/>
                    <a:pt x="927" y="318"/>
                  </a:cubicBezTo>
                  <a:cubicBezTo>
                    <a:pt x="1055" y="288"/>
                    <a:pt x="1189" y="284"/>
                    <a:pt x="1319" y="262"/>
                  </a:cubicBezTo>
                  <a:cubicBezTo>
                    <a:pt x="1424" y="245"/>
                    <a:pt x="1517" y="214"/>
                    <a:pt x="1623" y="206"/>
                  </a:cubicBezTo>
                  <a:cubicBezTo>
                    <a:pt x="1711" y="184"/>
                    <a:pt x="1797" y="166"/>
                    <a:pt x="1887" y="158"/>
                  </a:cubicBezTo>
                  <a:cubicBezTo>
                    <a:pt x="1947" y="138"/>
                    <a:pt x="1999" y="125"/>
                    <a:pt x="2063" y="118"/>
                  </a:cubicBezTo>
                  <a:cubicBezTo>
                    <a:pt x="2109" y="101"/>
                    <a:pt x="2154" y="88"/>
                    <a:pt x="2199" y="70"/>
                  </a:cubicBezTo>
                  <a:cubicBezTo>
                    <a:pt x="2215" y="64"/>
                    <a:pt x="2247" y="54"/>
                    <a:pt x="2247" y="54"/>
                  </a:cubicBezTo>
                  <a:lnTo>
                    <a:pt x="2271" y="0"/>
                  </a:lnTo>
                </a:path>
              </a:pathLst>
            </a:custGeom>
            <a:noFill/>
            <a:ln w="38100" cap="flat" cmpd="sng">
              <a:solidFill>
                <a:srgbClr val="FF66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GB"/>
            </a:p>
          </p:txBody>
        </p:sp>
        <p:sp>
          <p:nvSpPr>
            <p:cNvPr id="61935" name="Text Box 495"/>
            <p:cNvSpPr txBox="1">
              <a:spLocks noChangeArrowheads="1"/>
            </p:cNvSpPr>
            <p:nvPr/>
          </p:nvSpPr>
          <p:spPr bwMode="auto">
            <a:xfrm>
              <a:off x="1715" y="663"/>
              <a:ext cx="48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t>Entity</a:t>
              </a:r>
              <a:endParaRPr lang="en-GB" altLang="x-none" dirty="0"/>
            </a:p>
          </p:txBody>
        </p:sp>
      </p:grpSp>
      <p:sp>
        <p:nvSpPr>
          <p:cNvPr id="2" name="TextBox 1"/>
          <p:cNvSpPr txBox="1"/>
          <p:nvPr/>
        </p:nvSpPr>
        <p:spPr>
          <a:xfrm>
            <a:off x="1774825" y="937691"/>
            <a:ext cx="2232388" cy="307777"/>
          </a:xfrm>
          <a:prstGeom prst="rect">
            <a:avLst/>
          </a:prstGeom>
          <a:noFill/>
        </p:spPr>
        <p:txBody>
          <a:bodyPr wrap="square" rtlCol="0">
            <a:spAutoFit/>
          </a:bodyPr>
          <a:lstStyle/>
          <a:p>
            <a:r>
              <a:rPr lang="en-GB" sz="1400" i="1">
                <a:solidFill>
                  <a:srgbClr val="FF0000"/>
                </a:solidFill>
              </a:rPr>
              <a:t>unique identifier</a:t>
            </a:r>
            <a:endParaRPr lang="en-GB" sz="1400" i="1" dirty="0">
              <a:solidFill>
                <a:srgbClr val="FF0000"/>
              </a:solidFill>
            </a:endParaRPr>
          </a:p>
        </p:txBody>
      </p:sp>
    </p:spTree>
    <p:extLst>
      <p:ext uri="{BB962C8B-B14F-4D97-AF65-F5344CB8AC3E}">
        <p14:creationId xmlns:p14="http://schemas.microsoft.com/office/powerpoint/2010/main" val="262301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924"/>
                                        </p:tgtEl>
                                        <p:attrNameLst>
                                          <p:attrName>style.visibility</p:attrName>
                                        </p:attrNameLst>
                                      </p:cBhvr>
                                      <p:to>
                                        <p:strVal val="visible"/>
                                      </p:to>
                                    </p:set>
                                    <p:animEffect transition="in" filter="fade">
                                      <p:cBhvr>
                                        <p:cTn id="7" dur="2000"/>
                                        <p:tgtEl>
                                          <p:spTgt spid="6192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926"/>
                                        </p:tgtEl>
                                        <p:attrNameLst>
                                          <p:attrName>style.visibility</p:attrName>
                                        </p:attrNameLst>
                                      </p:cBhvr>
                                      <p:to>
                                        <p:strVal val="visible"/>
                                      </p:to>
                                    </p:set>
                                    <p:animEffect transition="in" filter="fade">
                                      <p:cBhvr>
                                        <p:cTn id="17" dur="2000"/>
                                        <p:tgtEl>
                                          <p:spTgt spid="619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929"/>
                                        </p:tgtEl>
                                        <p:attrNameLst>
                                          <p:attrName>style.visibility</p:attrName>
                                        </p:attrNameLst>
                                      </p:cBhvr>
                                      <p:to>
                                        <p:strVal val="visible"/>
                                      </p:to>
                                    </p:set>
                                    <p:animEffect transition="in" filter="fade">
                                      <p:cBhvr>
                                        <p:cTn id="22" dur="2000"/>
                                        <p:tgtEl>
                                          <p:spTgt spid="619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928"/>
                                        </p:tgtEl>
                                        <p:attrNameLst>
                                          <p:attrName>style.visibility</p:attrName>
                                        </p:attrNameLst>
                                      </p:cBhvr>
                                      <p:to>
                                        <p:strVal val="visible"/>
                                      </p:to>
                                    </p:set>
                                    <p:animEffect transition="in" filter="fade">
                                      <p:cBhvr>
                                        <p:cTn id="27" dur="2000"/>
                                        <p:tgtEl>
                                          <p:spTgt spid="619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936"/>
                                        </p:tgtEl>
                                        <p:attrNameLst>
                                          <p:attrName>style.visibility</p:attrName>
                                        </p:attrNameLst>
                                      </p:cBhvr>
                                      <p:to>
                                        <p:strVal val="visible"/>
                                      </p:to>
                                    </p:set>
                                    <p:animEffect transition="in" filter="fade">
                                      <p:cBhvr>
                                        <p:cTn id="32" dur="2000"/>
                                        <p:tgtEl>
                                          <p:spTgt spid="61936"/>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61933"/>
                                        </p:tgtEl>
                                        <p:attrNameLst>
                                          <p:attrName>style.visibility</p:attrName>
                                        </p:attrNameLst>
                                      </p:cBhvr>
                                      <p:to>
                                        <p:strVal val="visible"/>
                                      </p:to>
                                    </p:set>
                                    <p:anim calcmode="lin" valueType="num">
                                      <p:cBhvr>
                                        <p:cTn id="37" dur="500" fill="hold"/>
                                        <p:tgtEl>
                                          <p:spTgt spid="61933"/>
                                        </p:tgtEl>
                                        <p:attrNameLst>
                                          <p:attrName>ppt_w</p:attrName>
                                        </p:attrNameLst>
                                      </p:cBhvr>
                                      <p:tavLst>
                                        <p:tav tm="0">
                                          <p:val>
                                            <p:fltVal val="0"/>
                                          </p:val>
                                        </p:tav>
                                        <p:tav tm="100000">
                                          <p:val>
                                            <p:strVal val="#ppt_w"/>
                                          </p:val>
                                        </p:tav>
                                      </p:tavLst>
                                    </p:anim>
                                    <p:anim calcmode="lin" valueType="num">
                                      <p:cBhvr>
                                        <p:cTn id="38" dur="500" fill="hold"/>
                                        <p:tgtEl>
                                          <p:spTgt spid="619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33"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2804" y="0"/>
            <a:ext cx="12194804" cy="492443"/>
          </a:xfrm>
        </p:spPr>
        <p:txBody>
          <a:bodyPr>
            <a:noAutofit/>
          </a:bodyPr>
          <a:lstStyle/>
          <a:p>
            <a:r>
              <a:rPr lang="en-NZ" altLang="x-none" sz="2000" dirty="0"/>
              <a:t>Storing data as 2 entities to avoid data duplication</a:t>
            </a:r>
            <a:endParaRPr lang="en-GB" altLang="x-none" sz="2000" dirty="0"/>
          </a:p>
        </p:txBody>
      </p:sp>
      <p:graphicFrame>
        <p:nvGraphicFramePr>
          <p:cNvPr id="64763" name="Group 251"/>
          <p:cNvGraphicFramePr>
            <a:graphicFrameLocks noGrp="1"/>
          </p:cNvGraphicFramePr>
          <p:nvPr>
            <p:ph type="tbl" idx="1"/>
            <p:extLst>
              <p:ext uri="{D42A27DB-BD31-4B8C-83A1-F6EECF244321}">
                <p14:modId xmlns:p14="http://schemas.microsoft.com/office/powerpoint/2010/main" val="2288180727"/>
              </p:ext>
            </p:extLst>
          </p:nvPr>
        </p:nvGraphicFramePr>
        <p:xfrm>
          <a:off x="1847853" y="2061994"/>
          <a:ext cx="6048375" cy="3419786"/>
        </p:xfrm>
        <a:graphic>
          <a:graphicData uri="http://schemas.openxmlformats.org/drawingml/2006/table">
            <a:tbl>
              <a:tblPr/>
              <a:tblGrid>
                <a:gridCol w="80327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823912">
                  <a:extLst>
                    <a:ext uri="{9D8B030D-6E8A-4147-A177-3AD203B41FA5}">
                      <a16:colId xmlns:a16="http://schemas.microsoft.com/office/drawing/2014/main" val="20002"/>
                    </a:ext>
                  </a:extLst>
                </a:gridCol>
                <a:gridCol w="785813">
                  <a:extLst>
                    <a:ext uri="{9D8B030D-6E8A-4147-A177-3AD203B41FA5}">
                      <a16:colId xmlns:a16="http://schemas.microsoft.com/office/drawing/2014/main" val="20003"/>
                    </a:ext>
                  </a:extLst>
                </a:gridCol>
                <a:gridCol w="906462">
                  <a:extLst>
                    <a:ext uri="{9D8B030D-6E8A-4147-A177-3AD203B41FA5}">
                      <a16:colId xmlns:a16="http://schemas.microsoft.com/office/drawing/2014/main" val="20004"/>
                    </a:ext>
                  </a:extLst>
                </a:gridCol>
                <a:gridCol w="12239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tblGrid>
              <a:tr h="338491">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sng" strike="noStrike" cap="none" normalizeH="0" baseline="0" dirty="0">
                          <a:ln>
                            <a:noFill/>
                          </a:ln>
                          <a:solidFill>
                            <a:schemeClr val="tx1"/>
                          </a:solidFill>
                          <a:effectLst/>
                          <a:latin typeface="Arial" charset="0"/>
                        </a:rPr>
                        <a:t>ROW_ID</a:t>
                      </a:r>
                      <a:endParaRPr kumimoji="0" lang="en-GB" altLang="x-none" sz="800" b="0" i="0" u="sng" strike="noStrike" cap="none" normalizeH="0" baseline="0" dirty="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NAME</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CITY_ID {FK}</a:t>
                      </a: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STYLE</a:t>
                      </a:r>
                      <a:endParaRPr kumimoji="0" lang="en-GB" altLang="x-none" sz="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WINE</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COUNTRY_ORIGIN</a:t>
                      </a:r>
                      <a:endParaRPr kumimoji="0" lang="en-GB" altLang="x-none" sz="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PRICE</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CEF6"/>
                    </a:solidFill>
                  </a:tcPr>
                </a:tc>
                <a:extLst>
                  <a:ext uri="{0D108BD9-81ED-4DB2-BD59-A6C34878D82A}">
                    <a16:rowId xmlns:a16="http://schemas.microsoft.com/office/drawing/2014/main" val="10000"/>
                  </a:ext>
                </a:extLst>
              </a:tr>
              <a:tr h="589769">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1</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Via Duct Restaurant</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1</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Italian</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800" b="0" i="0" u="none" strike="noStrike" cap="none" normalizeH="0" baseline="0">
                          <a:ln>
                            <a:noFill/>
                          </a:ln>
                          <a:solidFill>
                            <a:schemeClr val="tx1"/>
                          </a:solidFill>
                          <a:effectLst/>
                          <a:latin typeface="Arial" charset="0"/>
                        </a:rPr>
                        <a:t>Gibbston Valley Pinot Gris </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New Zealand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£23</a:t>
                      </a:r>
                      <a:endParaRPr kumimoji="0" lang="en-GB" altLang="x-none" sz="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34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2</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Via Duct Restaurant</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1</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Italian</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800" b="0" i="0" u="none" strike="noStrike" cap="none" normalizeH="0" baseline="0">
                          <a:ln>
                            <a:noFill/>
                          </a:ln>
                          <a:solidFill>
                            <a:schemeClr val="tx1"/>
                          </a:solidFill>
                          <a:effectLst/>
                          <a:latin typeface="Arial" charset="0"/>
                        </a:rPr>
                        <a:t>Chateau Beaulieu</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France</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£20</a:t>
                      </a:r>
                      <a:endParaRPr kumimoji="0" lang="en-GB" altLang="x-none" sz="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9769">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3</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Dux de Lux</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1</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Sea Food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800" b="0" i="0" u="none" strike="noStrike" cap="none" normalizeH="0" baseline="0">
                          <a:ln>
                            <a:noFill/>
                          </a:ln>
                          <a:solidFill>
                            <a:schemeClr val="tx1"/>
                          </a:solidFill>
                          <a:effectLst/>
                          <a:latin typeface="Arial" charset="0"/>
                        </a:rPr>
                        <a:t>Gibbston Valley Pinot Gris </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New Zealand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£25</a:t>
                      </a:r>
                      <a:endParaRPr kumimoji="0" lang="en-GB" altLang="x-none" sz="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234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4</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Dux de Lux</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1</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Sea Food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800" b="0" i="0" u="none" strike="noStrike" cap="none" normalizeH="0" baseline="0">
                          <a:ln>
                            <a:noFill/>
                          </a:ln>
                          <a:solidFill>
                            <a:schemeClr val="tx1"/>
                          </a:solidFill>
                          <a:effectLst/>
                          <a:latin typeface="Arial" charset="0"/>
                        </a:rPr>
                        <a:t>Beresford Chardonnay</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Australia</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£32</a:t>
                      </a:r>
                      <a:endParaRPr kumimoji="0" lang="en-GB" altLang="x-none" sz="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34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5</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Pompino</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2</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Sea Food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800" b="0" i="0" u="none" strike="noStrike" cap="none" normalizeH="0" baseline="0">
                          <a:ln>
                            <a:noFill/>
                          </a:ln>
                          <a:solidFill>
                            <a:schemeClr val="tx1"/>
                          </a:solidFill>
                          <a:effectLst/>
                          <a:latin typeface="Arial" charset="0"/>
                        </a:rPr>
                        <a:t>Melness Riesling </a:t>
                      </a: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New Zealand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£30</a:t>
                      </a:r>
                      <a:endParaRPr kumimoji="0" lang="en-GB" altLang="x-none" sz="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8491">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6</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Pompino</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2</a:t>
                      </a: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Sea Food</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800" b="0" i="0" u="none" strike="noStrike" cap="none" normalizeH="0" baseline="0">
                          <a:ln>
                            <a:noFill/>
                          </a:ln>
                          <a:solidFill>
                            <a:schemeClr val="tx1"/>
                          </a:solidFill>
                          <a:effectLst/>
                          <a:latin typeface="Arial" charset="0"/>
                        </a:rPr>
                        <a:t>Beresford </a:t>
                      </a:r>
                      <a:r>
                        <a:rPr kumimoji="0" lang="en-GB" altLang="x-none" sz="900" b="0" i="0" u="none" strike="noStrike" cap="none" normalizeH="0" baseline="0">
                          <a:ln>
                            <a:noFill/>
                          </a:ln>
                          <a:solidFill>
                            <a:schemeClr val="tx1"/>
                          </a:solidFill>
                          <a:effectLst/>
                          <a:latin typeface="Arial" charset="0"/>
                        </a:rPr>
                        <a:t>Chardonnay</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a:ln>
                            <a:noFill/>
                          </a:ln>
                          <a:solidFill>
                            <a:schemeClr val="tx1"/>
                          </a:solidFill>
                          <a:effectLst/>
                          <a:latin typeface="Arial" charset="0"/>
                        </a:rPr>
                        <a:t>Australia</a:t>
                      </a:r>
                      <a:endParaRPr kumimoji="0" lang="en-GB" altLang="x-none" sz="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800" b="0" i="0" u="none" strike="noStrike" cap="none" normalizeH="0" baseline="0" dirty="0">
                          <a:ln>
                            <a:noFill/>
                          </a:ln>
                          <a:solidFill>
                            <a:schemeClr val="tx1"/>
                          </a:solidFill>
                          <a:effectLst/>
                          <a:latin typeface="Arial" charset="0"/>
                        </a:rPr>
                        <a:t>£30</a:t>
                      </a:r>
                      <a:endParaRPr kumimoji="0" lang="en-GB" altLang="x-none" sz="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800" b="0" i="0" u="none" strike="noStrike" cap="none" normalizeH="0" baseline="0" dirty="0">
                        <a:ln>
                          <a:noFill/>
                        </a:ln>
                        <a:solidFill>
                          <a:schemeClr val="tx1"/>
                        </a:solidFill>
                        <a:effectLst/>
                        <a:latin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64662" name="Group 150"/>
          <p:cNvGraphicFramePr>
            <a:graphicFrameLocks noGrp="1"/>
          </p:cNvGraphicFramePr>
          <p:nvPr>
            <p:extLst/>
          </p:nvPr>
        </p:nvGraphicFramePr>
        <p:xfrm>
          <a:off x="8328025" y="4868864"/>
          <a:ext cx="2160588" cy="1290638"/>
        </p:xfrm>
        <a:graphic>
          <a:graphicData uri="http://schemas.openxmlformats.org/drawingml/2006/table">
            <a:tbl>
              <a:tblPr/>
              <a:tblGrid>
                <a:gridCol w="998538">
                  <a:extLst>
                    <a:ext uri="{9D8B030D-6E8A-4147-A177-3AD203B41FA5}">
                      <a16:colId xmlns:a16="http://schemas.microsoft.com/office/drawing/2014/main" val="20000"/>
                    </a:ext>
                  </a:extLst>
                </a:gridCol>
                <a:gridCol w="1162050">
                  <a:extLst>
                    <a:ext uri="{9D8B030D-6E8A-4147-A177-3AD203B41FA5}">
                      <a16:colId xmlns:a16="http://schemas.microsoft.com/office/drawing/2014/main" val="20001"/>
                    </a:ext>
                  </a:extLst>
                </a:gridCol>
              </a:tblGrid>
              <a:tr h="330200">
                <a:tc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CITIES</a:t>
                      </a:r>
                      <a:endParaRPr kumimoji="0" lang="en-GB" altLang="x-none" sz="9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extLst>
                  <a:ext uri="{0D108BD9-81ED-4DB2-BD59-A6C34878D82A}">
                    <a16:rowId xmlns:a16="http://schemas.microsoft.com/office/drawing/2014/main" val="10000"/>
                  </a:ext>
                </a:extLst>
              </a:tr>
              <a:tr h="3302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CITY_ID</a:t>
                      </a:r>
                      <a:endParaRPr kumimoji="0" lang="en-GB" altLang="x-none" sz="900" b="1" i="0" u="sng"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Edinburgh</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38998" name="Group 153"/>
          <p:cNvGrpSpPr>
            <a:grpSpLocks/>
          </p:cNvGrpSpPr>
          <p:nvPr/>
        </p:nvGrpSpPr>
        <p:grpSpPr bwMode="auto">
          <a:xfrm>
            <a:off x="1703388" y="1196978"/>
            <a:ext cx="1428750" cy="790575"/>
            <a:chOff x="158" y="754"/>
            <a:chExt cx="900" cy="498"/>
          </a:xfrm>
        </p:grpSpPr>
        <p:sp>
          <p:nvSpPr>
            <p:cNvPr id="64666" name="Text Box 154"/>
            <p:cNvSpPr txBox="1">
              <a:spLocks noChangeArrowheads="1"/>
            </p:cNvSpPr>
            <p:nvPr/>
          </p:nvSpPr>
          <p:spPr bwMode="auto">
            <a:xfrm>
              <a:off x="158" y="754"/>
              <a:ext cx="90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chemeClr val="tx2"/>
                  </a:solidFill>
                </a:rPr>
                <a:t>Primary Key</a:t>
              </a:r>
              <a:endParaRPr lang="en-GB" altLang="x-none">
                <a:solidFill>
                  <a:schemeClr val="tx2"/>
                </a:solidFill>
              </a:endParaRPr>
            </a:p>
          </p:txBody>
        </p:sp>
        <p:sp>
          <p:nvSpPr>
            <p:cNvPr id="64667" name="Line 155"/>
            <p:cNvSpPr>
              <a:spLocks noChangeShapeType="1"/>
            </p:cNvSpPr>
            <p:nvPr/>
          </p:nvSpPr>
          <p:spPr bwMode="auto">
            <a:xfrm flipH="1">
              <a:off x="521" y="10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sp>
        <p:nvSpPr>
          <p:cNvPr id="64670" name="Text Box 158"/>
          <p:cNvSpPr txBox="1">
            <a:spLocks noChangeArrowheads="1"/>
          </p:cNvSpPr>
          <p:nvPr/>
        </p:nvSpPr>
        <p:spPr bwMode="auto">
          <a:xfrm>
            <a:off x="8688388" y="3932238"/>
            <a:ext cx="1428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Primary Key</a:t>
            </a:r>
            <a:endParaRPr lang="en-GB" altLang="x-none"/>
          </a:p>
        </p:txBody>
      </p:sp>
      <p:sp>
        <p:nvSpPr>
          <p:cNvPr id="64671" name="Line 159"/>
          <p:cNvSpPr>
            <a:spLocks noChangeShapeType="1"/>
          </p:cNvSpPr>
          <p:nvPr/>
        </p:nvSpPr>
        <p:spPr bwMode="auto">
          <a:xfrm flipH="1">
            <a:off x="8832853" y="4364038"/>
            <a:ext cx="358775"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nvGrpSpPr>
          <p:cNvPr id="64672" name="Group 160"/>
          <p:cNvGrpSpPr>
            <a:grpSpLocks/>
          </p:cNvGrpSpPr>
          <p:nvPr/>
        </p:nvGrpSpPr>
        <p:grpSpPr bwMode="auto">
          <a:xfrm>
            <a:off x="3432175" y="1196978"/>
            <a:ext cx="1416050" cy="790575"/>
            <a:chOff x="162" y="754"/>
            <a:chExt cx="892" cy="498"/>
          </a:xfrm>
        </p:grpSpPr>
        <p:sp>
          <p:nvSpPr>
            <p:cNvPr id="64673" name="Text Box 161"/>
            <p:cNvSpPr txBox="1">
              <a:spLocks noChangeArrowheads="1"/>
            </p:cNvSpPr>
            <p:nvPr/>
          </p:nvSpPr>
          <p:spPr bwMode="auto">
            <a:xfrm>
              <a:off x="162" y="754"/>
              <a:ext cx="8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Foreign Key</a:t>
              </a:r>
              <a:endParaRPr lang="en-GB" altLang="x-none"/>
            </a:p>
          </p:txBody>
        </p:sp>
        <p:sp>
          <p:nvSpPr>
            <p:cNvPr id="64674" name="Line 162"/>
            <p:cNvSpPr>
              <a:spLocks noChangeShapeType="1"/>
            </p:cNvSpPr>
            <p:nvPr/>
          </p:nvSpPr>
          <p:spPr bwMode="auto">
            <a:xfrm flipH="1">
              <a:off x="521" y="10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sp>
        <p:nvSpPr>
          <p:cNvPr id="64678" name="Text Box 166"/>
          <p:cNvSpPr txBox="1">
            <a:spLocks noChangeArrowheads="1"/>
          </p:cNvSpPr>
          <p:nvPr/>
        </p:nvSpPr>
        <p:spPr bwMode="auto">
          <a:xfrm>
            <a:off x="8183563" y="4508500"/>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600" b="1" dirty="0">
                <a:solidFill>
                  <a:srgbClr val="990000"/>
                </a:solidFill>
              </a:rPr>
              <a:t>1</a:t>
            </a:r>
            <a:endParaRPr lang="en-GB" altLang="x-none" sz="1600" b="1" dirty="0">
              <a:solidFill>
                <a:srgbClr val="990000"/>
              </a:solidFill>
            </a:endParaRPr>
          </a:p>
        </p:txBody>
      </p:sp>
      <p:sp>
        <p:nvSpPr>
          <p:cNvPr id="64756" name="Text Box 244"/>
          <p:cNvSpPr txBox="1">
            <a:spLocks noChangeArrowheads="1"/>
          </p:cNvSpPr>
          <p:nvPr/>
        </p:nvSpPr>
        <p:spPr bwMode="auto">
          <a:xfrm>
            <a:off x="8112125" y="2276475"/>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600" b="1">
                <a:solidFill>
                  <a:srgbClr val="990000"/>
                </a:solidFill>
              </a:rPr>
              <a:t>N</a:t>
            </a:r>
            <a:endParaRPr lang="en-GB" altLang="x-none" sz="1600" b="1">
              <a:solidFill>
                <a:srgbClr val="990000"/>
              </a:solidFill>
            </a:endParaRPr>
          </a:p>
        </p:txBody>
      </p:sp>
      <p:cxnSp>
        <p:nvCxnSpPr>
          <p:cNvPr id="64762" name="AutoShape 250"/>
          <p:cNvCxnSpPr>
            <a:cxnSpLocks noChangeShapeType="1"/>
          </p:cNvCxnSpPr>
          <p:nvPr/>
        </p:nvCxnSpPr>
        <p:spPr bwMode="auto">
          <a:xfrm rot="5400000" flipV="1">
            <a:off x="6618290" y="3324226"/>
            <a:ext cx="2987675" cy="431800"/>
          </a:xfrm>
          <a:prstGeom prst="bentConnector4">
            <a:avLst>
              <a:gd name="adj1" fmla="val 8551"/>
              <a:gd name="adj2"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pSp>
        <p:nvGrpSpPr>
          <p:cNvPr id="64778" name="Group 266"/>
          <p:cNvGrpSpPr>
            <a:grpSpLocks/>
          </p:cNvGrpSpPr>
          <p:nvPr/>
        </p:nvGrpSpPr>
        <p:grpSpPr bwMode="auto">
          <a:xfrm>
            <a:off x="2652714" y="2061995"/>
            <a:ext cx="5268913" cy="4473746"/>
            <a:chOff x="719" y="1298"/>
            <a:chExt cx="3319" cy="2819"/>
          </a:xfrm>
        </p:grpSpPr>
        <p:grpSp>
          <p:nvGrpSpPr>
            <p:cNvPr id="39013" name="Group 254"/>
            <p:cNvGrpSpPr>
              <a:grpSpLocks/>
            </p:cNvGrpSpPr>
            <p:nvPr/>
          </p:nvGrpSpPr>
          <p:grpSpPr bwMode="auto">
            <a:xfrm>
              <a:off x="719" y="1298"/>
              <a:ext cx="3319" cy="2819"/>
              <a:chOff x="703" y="1207"/>
              <a:chExt cx="3319" cy="2910"/>
            </a:xfrm>
          </p:grpSpPr>
          <p:sp>
            <p:nvSpPr>
              <p:cNvPr id="64764" name="Rectangle 252"/>
              <p:cNvSpPr>
                <a:spLocks noChangeArrowheads="1"/>
              </p:cNvSpPr>
              <p:nvPr/>
            </p:nvSpPr>
            <p:spPr bwMode="auto">
              <a:xfrm>
                <a:off x="703" y="1207"/>
                <a:ext cx="1587" cy="2903"/>
              </a:xfrm>
              <a:prstGeom prst="rect">
                <a:avLst/>
              </a:prstGeom>
              <a:solidFill>
                <a:srgbClr val="3399FF">
                  <a:alpha val="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4765" name="Rectangle 253"/>
              <p:cNvSpPr>
                <a:spLocks noChangeArrowheads="1"/>
              </p:cNvSpPr>
              <p:nvPr/>
            </p:nvSpPr>
            <p:spPr bwMode="auto">
              <a:xfrm>
                <a:off x="2298" y="1214"/>
                <a:ext cx="1724" cy="2903"/>
              </a:xfrm>
              <a:prstGeom prst="rect">
                <a:avLst/>
              </a:prstGeom>
              <a:solidFill>
                <a:srgbClr val="99FF33">
                  <a:alpha val="9019"/>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grpSp>
        <p:sp>
          <p:nvSpPr>
            <p:cNvPr id="64767" name="Text Box 255"/>
            <p:cNvSpPr txBox="1">
              <a:spLocks noChangeArrowheads="1"/>
            </p:cNvSpPr>
            <p:nvPr/>
          </p:nvSpPr>
          <p:spPr bwMode="auto">
            <a:xfrm>
              <a:off x="1014" y="3838"/>
              <a:ext cx="8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t>Restaurants</a:t>
              </a:r>
              <a:endParaRPr lang="en-GB" altLang="x-none" dirty="0"/>
            </a:p>
          </p:txBody>
        </p:sp>
        <p:sp>
          <p:nvSpPr>
            <p:cNvPr id="64768" name="Text Box 256"/>
            <p:cNvSpPr txBox="1">
              <a:spLocks noChangeArrowheads="1"/>
            </p:cNvSpPr>
            <p:nvPr/>
          </p:nvSpPr>
          <p:spPr bwMode="auto">
            <a:xfrm>
              <a:off x="2925" y="3838"/>
              <a:ext cx="5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t>Wines</a:t>
              </a:r>
              <a:endParaRPr lang="en-GB" altLang="x-none"/>
            </a:p>
          </p:txBody>
        </p:sp>
      </p:grpSp>
      <p:grpSp>
        <p:nvGrpSpPr>
          <p:cNvPr id="64776" name="Group 264"/>
          <p:cNvGrpSpPr>
            <a:grpSpLocks/>
          </p:cNvGrpSpPr>
          <p:nvPr/>
        </p:nvGrpSpPr>
        <p:grpSpPr bwMode="auto">
          <a:xfrm>
            <a:off x="5210176" y="2446339"/>
            <a:ext cx="5110163" cy="1717675"/>
            <a:chOff x="2330" y="1480"/>
            <a:chExt cx="3219" cy="1082"/>
          </a:xfrm>
        </p:grpSpPr>
        <p:sp>
          <p:nvSpPr>
            <p:cNvPr id="64770" name="Rectangle 258"/>
            <p:cNvSpPr>
              <a:spLocks noChangeArrowheads="1"/>
            </p:cNvSpPr>
            <p:nvPr/>
          </p:nvSpPr>
          <p:spPr bwMode="auto">
            <a:xfrm>
              <a:off x="2336" y="1480"/>
              <a:ext cx="1311" cy="363"/>
            </a:xfrm>
            <a:prstGeom prst="rect">
              <a:avLst/>
            </a:prstGeom>
            <a:noFill/>
            <a:ln w="5715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4771" name="Rectangle 259"/>
            <p:cNvSpPr>
              <a:spLocks noChangeArrowheads="1"/>
            </p:cNvSpPr>
            <p:nvPr/>
          </p:nvSpPr>
          <p:spPr bwMode="auto">
            <a:xfrm>
              <a:off x="2330" y="2163"/>
              <a:ext cx="1317" cy="399"/>
            </a:xfrm>
            <a:prstGeom prst="rect">
              <a:avLst/>
            </a:prstGeom>
            <a:noFill/>
            <a:ln w="5715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4772" name="Text Box 260"/>
            <p:cNvSpPr txBox="1">
              <a:spLocks noChangeArrowheads="1"/>
            </p:cNvSpPr>
            <p:nvPr/>
          </p:nvSpPr>
          <p:spPr bwMode="auto">
            <a:xfrm>
              <a:off x="4377" y="1797"/>
              <a:ext cx="11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FF6600"/>
                  </a:solidFill>
                </a:rPr>
                <a:t>Data Duplication</a:t>
              </a:r>
              <a:endParaRPr lang="en-GB" altLang="x-none">
                <a:solidFill>
                  <a:srgbClr val="FF6600"/>
                </a:solidFill>
              </a:endParaRPr>
            </a:p>
          </p:txBody>
        </p:sp>
        <p:sp>
          <p:nvSpPr>
            <p:cNvPr id="64773" name="Line 261"/>
            <p:cNvSpPr>
              <a:spLocks noChangeShapeType="1"/>
            </p:cNvSpPr>
            <p:nvPr/>
          </p:nvSpPr>
          <p:spPr bwMode="auto">
            <a:xfrm flipH="1" flipV="1">
              <a:off x="3441" y="1749"/>
              <a:ext cx="936" cy="139"/>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sp>
          <p:nvSpPr>
            <p:cNvPr id="64774" name="Line 262"/>
            <p:cNvSpPr>
              <a:spLocks noChangeShapeType="1"/>
            </p:cNvSpPr>
            <p:nvPr/>
          </p:nvSpPr>
          <p:spPr bwMode="auto">
            <a:xfrm flipH="1">
              <a:off x="3441" y="2024"/>
              <a:ext cx="1072" cy="416"/>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sp>
        <p:nvSpPr>
          <p:cNvPr id="64777" name="Text Box 265"/>
          <p:cNvSpPr txBox="1">
            <a:spLocks noChangeArrowheads="1"/>
          </p:cNvSpPr>
          <p:nvPr/>
        </p:nvSpPr>
        <p:spPr bwMode="auto">
          <a:xfrm>
            <a:off x="3234298" y="692153"/>
            <a:ext cx="559640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400" b="1">
                <a:solidFill>
                  <a:srgbClr val="FF6600"/>
                </a:solidFill>
              </a:rPr>
              <a:t>1 to many relationship </a:t>
            </a:r>
            <a:r>
              <a:rPr lang="en-NZ" altLang="x-none" sz="1400">
                <a:solidFill>
                  <a:srgbClr val="FF6600"/>
                </a:solidFill>
              </a:rPr>
              <a:t> </a:t>
            </a:r>
            <a:r>
              <a:rPr lang="en-NZ" altLang="x-none" sz="1400" b="1">
                <a:solidFill>
                  <a:srgbClr val="FF6600"/>
                </a:solidFill>
              </a:rPr>
              <a:t>[1:N]</a:t>
            </a:r>
            <a:br>
              <a:rPr lang="en-NZ" altLang="x-none" sz="1400" b="1">
                <a:solidFill>
                  <a:srgbClr val="FF6600"/>
                </a:solidFill>
              </a:rPr>
            </a:br>
            <a:r>
              <a:rPr lang="en-NZ" altLang="x-none" sz="1200">
                <a:solidFill>
                  <a:srgbClr val="FF6600"/>
                </a:solidFill>
              </a:rPr>
              <a:t>(eg one city can have many restaurants but a restaurant can’t be in many cities)</a:t>
            </a:r>
            <a:endParaRPr lang="en-GB" altLang="x-none" sz="1200">
              <a:solidFill>
                <a:srgbClr val="FF6600"/>
              </a:solidFill>
            </a:endParaRPr>
          </a:p>
        </p:txBody>
      </p:sp>
    </p:spTree>
    <p:extLst>
      <p:ext uri="{BB962C8B-B14F-4D97-AF65-F5344CB8AC3E}">
        <p14:creationId xmlns:p14="http://schemas.microsoft.com/office/powerpoint/2010/main" val="801570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4678"/>
                                        </p:tgtEl>
                                        <p:attrNameLst>
                                          <p:attrName>style.visibility</p:attrName>
                                        </p:attrNameLst>
                                      </p:cBhvr>
                                      <p:to>
                                        <p:strVal val="visible"/>
                                      </p:to>
                                    </p:set>
                                    <p:animEffect transition="in" filter="dissolve">
                                      <p:cBhvr>
                                        <p:cTn id="7" dur="500"/>
                                        <p:tgtEl>
                                          <p:spTgt spid="646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4756"/>
                                        </p:tgtEl>
                                        <p:attrNameLst>
                                          <p:attrName>style.visibility</p:attrName>
                                        </p:attrNameLst>
                                      </p:cBhvr>
                                      <p:to>
                                        <p:strVal val="visible"/>
                                      </p:to>
                                    </p:set>
                                    <p:animEffect transition="in" filter="dissolve">
                                      <p:cBhvr>
                                        <p:cTn id="10" dur="500"/>
                                        <p:tgtEl>
                                          <p:spTgt spid="647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672"/>
                                        </p:tgtEl>
                                        <p:attrNameLst>
                                          <p:attrName>style.visibility</p:attrName>
                                        </p:attrNameLst>
                                      </p:cBhvr>
                                      <p:to>
                                        <p:strVal val="visible"/>
                                      </p:to>
                                    </p:set>
                                    <p:animEffect transition="in" filter="fade">
                                      <p:cBhvr>
                                        <p:cTn id="15" dur="2000"/>
                                        <p:tgtEl>
                                          <p:spTgt spid="64672"/>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64778"/>
                                        </p:tgtEl>
                                        <p:attrNameLst>
                                          <p:attrName>style.visibility</p:attrName>
                                        </p:attrNameLst>
                                      </p:cBhvr>
                                      <p:to>
                                        <p:strVal val="visible"/>
                                      </p:to>
                                    </p:set>
                                    <p:anim calcmode="lin" valueType="num">
                                      <p:cBhvr>
                                        <p:cTn id="20" dur="500" fill="hold"/>
                                        <p:tgtEl>
                                          <p:spTgt spid="64778"/>
                                        </p:tgtEl>
                                        <p:attrNameLst>
                                          <p:attrName>ppt_w</p:attrName>
                                        </p:attrNameLst>
                                      </p:cBhvr>
                                      <p:tavLst>
                                        <p:tav tm="0">
                                          <p:val>
                                            <p:fltVal val="0"/>
                                          </p:val>
                                        </p:tav>
                                        <p:tav tm="100000">
                                          <p:val>
                                            <p:strVal val="#ppt_w"/>
                                          </p:val>
                                        </p:tav>
                                      </p:tavLst>
                                    </p:anim>
                                    <p:anim calcmode="lin" valueType="num">
                                      <p:cBhvr>
                                        <p:cTn id="21" dur="500" fill="hold"/>
                                        <p:tgtEl>
                                          <p:spTgt spid="6477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64776"/>
                                        </p:tgtEl>
                                        <p:attrNameLst>
                                          <p:attrName>style.visibility</p:attrName>
                                        </p:attrNameLst>
                                      </p:cBhvr>
                                      <p:to>
                                        <p:strVal val="visible"/>
                                      </p:to>
                                    </p:set>
                                    <p:anim calcmode="lin" valueType="num">
                                      <p:cBhvr>
                                        <p:cTn id="26" dur="500" fill="hold"/>
                                        <p:tgtEl>
                                          <p:spTgt spid="64776"/>
                                        </p:tgtEl>
                                        <p:attrNameLst>
                                          <p:attrName>ppt_w</p:attrName>
                                        </p:attrNameLst>
                                      </p:cBhvr>
                                      <p:tavLst>
                                        <p:tav tm="0">
                                          <p:val>
                                            <p:strVal val="#ppt_w*0.70"/>
                                          </p:val>
                                        </p:tav>
                                        <p:tav tm="100000">
                                          <p:val>
                                            <p:strVal val="#ppt_w"/>
                                          </p:val>
                                        </p:tav>
                                      </p:tavLst>
                                    </p:anim>
                                    <p:anim calcmode="lin" valueType="num">
                                      <p:cBhvr>
                                        <p:cTn id="27" dur="500" fill="hold"/>
                                        <p:tgtEl>
                                          <p:spTgt spid="64776"/>
                                        </p:tgtEl>
                                        <p:attrNameLst>
                                          <p:attrName>ppt_h</p:attrName>
                                        </p:attrNameLst>
                                      </p:cBhvr>
                                      <p:tavLst>
                                        <p:tav tm="0">
                                          <p:val>
                                            <p:strVal val="#ppt_h"/>
                                          </p:val>
                                        </p:tav>
                                        <p:tav tm="100000">
                                          <p:val>
                                            <p:strVal val="#ppt_h"/>
                                          </p:val>
                                        </p:tav>
                                      </p:tavLst>
                                    </p:anim>
                                    <p:animEffect transition="in" filter="fade">
                                      <p:cBhvr>
                                        <p:cTn id="28" dur="500"/>
                                        <p:tgtEl>
                                          <p:spTgt spid="64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78" grpId="0"/>
      <p:bldP spid="647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0" y="0"/>
            <a:ext cx="12192000" cy="712791"/>
          </a:xfrm>
        </p:spPr>
        <p:txBody>
          <a:bodyPr>
            <a:normAutofit/>
          </a:bodyPr>
          <a:lstStyle/>
          <a:p>
            <a:r>
              <a:rPr lang="en-NZ" altLang="x-none" sz="2400" dirty="0"/>
              <a:t>Storing data as 4 entities to avoid data duplication</a:t>
            </a:r>
            <a:br>
              <a:rPr lang="en-NZ" altLang="x-none" sz="2400" dirty="0"/>
            </a:br>
            <a:r>
              <a:rPr lang="en-NZ" altLang="x-none" sz="1000" dirty="0"/>
              <a:t>(relationships  1:1   1:N   N:M)</a:t>
            </a:r>
            <a:endParaRPr lang="en-GB" altLang="x-none" sz="1000" dirty="0"/>
          </a:p>
        </p:txBody>
      </p:sp>
      <p:graphicFrame>
        <p:nvGraphicFramePr>
          <p:cNvPr id="67746" name="Group 162"/>
          <p:cNvGraphicFramePr>
            <a:graphicFrameLocks noGrp="1"/>
          </p:cNvGraphicFramePr>
          <p:nvPr>
            <p:ph sz="half" idx="1"/>
            <p:extLst>
              <p:ext uri="{D42A27DB-BD31-4B8C-83A1-F6EECF244321}">
                <p14:modId xmlns:p14="http://schemas.microsoft.com/office/powerpoint/2010/main" val="1578223088"/>
              </p:ext>
            </p:extLst>
          </p:nvPr>
        </p:nvGraphicFramePr>
        <p:xfrm>
          <a:off x="1919288" y="1557340"/>
          <a:ext cx="3683000" cy="2044701"/>
        </p:xfrm>
        <a:graphic>
          <a:graphicData uri="http://schemas.openxmlformats.org/drawingml/2006/table">
            <a:tbl>
              <a:tblPr/>
              <a:tblGrid>
                <a:gridCol w="8509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400050">
                <a:tc gridSpan="4">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RESTAURANT</a:t>
                      </a:r>
                      <a:endParaRPr kumimoji="0" lang="en-GB" altLang="x-none" sz="900" b="1"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4000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REST_ID</a:t>
                      </a:r>
                      <a:endParaRPr kumimoji="0" lang="en-GB" altLang="x-none" sz="900" b="1" i="0" u="sng"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CITY_ID {FK}</a:t>
                      </a:r>
                      <a:endParaRPr kumimoji="0" lang="en-GB" altLang="x-none" sz="9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STYLE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783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ViaDuct Restaurant</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Italian</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Dux de Lux</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Sea Food</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17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Pompino</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Sea Food</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7749" name="Group 165"/>
          <p:cNvGraphicFramePr>
            <a:graphicFrameLocks noGrp="1"/>
          </p:cNvGraphicFramePr>
          <p:nvPr>
            <p:ph sz="half" idx="2"/>
            <p:extLst/>
          </p:nvPr>
        </p:nvGraphicFramePr>
        <p:xfrm>
          <a:off x="6888163" y="1557341"/>
          <a:ext cx="1841500" cy="1520825"/>
        </p:xfrm>
        <a:graphic>
          <a:graphicData uri="http://schemas.openxmlformats.org/drawingml/2006/table">
            <a:tbl>
              <a:tblPr/>
              <a:tblGrid>
                <a:gridCol w="792162">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tblGrid>
              <a:tr h="339725">
                <a:tc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CITY</a:t>
                      </a:r>
                      <a:endParaRPr kumimoji="0" lang="en-GB" altLang="x-none" sz="900" b="1"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extLst>
                  <a:ext uri="{0D108BD9-81ED-4DB2-BD59-A6C34878D82A}">
                    <a16:rowId xmlns:a16="http://schemas.microsoft.com/office/drawing/2014/main" val="10000"/>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CITY_ID</a:t>
                      </a:r>
                      <a:endParaRPr kumimoji="0" lang="en-GB" altLang="x-none" sz="900" b="1" i="0" u="sng"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1" i="0" u="none" strike="noStrike" cap="none" normalizeH="0" baseline="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Edinburgh</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7748" name="Group 164"/>
          <p:cNvGraphicFramePr>
            <a:graphicFrameLocks noGrp="1"/>
          </p:cNvGraphicFramePr>
          <p:nvPr>
            <p:extLst/>
          </p:nvPr>
        </p:nvGraphicFramePr>
        <p:xfrm>
          <a:off x="6600828" y="4437064"/>
          <a:ext cx="3744913" cy="1527772"/>
        </p:xfrm>
        <a:graphic>
          <a:graphicData uri="http://schemas.openxmlformats.org/drawingml/2006/table">
            <a:tbl>
              <a:tblPr/>
              <a:tblGrid>
                <a:gridCol w="954088">
                  <a:extLst>
                    <a:ext uri="{9D8B030D-6E8A-4147-A177-3AD203B41FA5}">
                      <a16:colId xmlns:a16="http://schemas.microsoft.com/office/drawing/2014/main" val="20000"/>
                    </a:ext>
                  </a:extLst>
                </a:gridCol>
                <a:gridCol w="1355725">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tblGrid>
              <a:tr h="228600">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WINE</a:t>
                      </a:r>
                      <a:endParaRPr kumimoji="0" lang="en-GB" altLang="x-none" sz="900" b="1" i="0" u="none" strike="noStrike" cap="none" normalizeH="0" baseline="0" dirty="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76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WINE_ID</a:t>
                      </a:r>
                      <a:endParaRPr kumimoji="0" lang="en-GB" altLang="x-none" sz="900" b="1" i="0" u="sng"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COUNTRY_ORIGIN</a:t>
                      </a:r>
                      <a:endParaRPr kumimoji="0" lang="en-GB" altLang="x-none" sz="900" b="1"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Gibbston Valley Pinot Gris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New Zealand</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Beresford Chardonnay</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Australia</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Chateau Beaulieu</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France</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Melness Riesling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New Zealand</a:t>
                      </a:r>
                      <a:endParaRPr kumimoji="0" lang="en-GB" altLang="x-none" sz="900" b="0"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7747" name="Group 163"/>
          <p:cNvGraphicFramePr>
            <a:graphicFrameLocks noGrp="1"/>
          </p:cNvGraphicFramePr>
          <p:nvPr>
            <p:extLst>
              <p:ext uri="{D42A27DB-BD31-4B8C-83A1-F6EECF244321}">
                <p14:modId xmlns:p14="http://schemas.microsoft.com/office/powerpoint/2010/main" val="3677504861"/>
              </p:ext>
            </p:extLst>
          </p:nvPr>
        </p:nvGraphicFramePr>
        <p:xfrm>
          <a:off x="2711450" y="4292600"/>
          <a:ext cx="2736850" cy="1843088"/>
        </p:xfrm>
        <a:graphic>
          <a:graphicData uri="http://schemas.openxmlformats.org/drawingml/2006/table">
            <a:tbl>
              <a:tblPr/>
              <a:tblGrid>
                <a:gridCol w="9747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tblGrid>
              <a:tr h="200025">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REST_WINE</a:t>
                      </a:r>
                      <a:endParaRPr kumimoji="0" lang="en-GB" altLang="x-none" sz="9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000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dirty="0">
                          <a:ln>
                            <a:noFill/>
                          </a:ln>
                          <a:solidFill>
                            <a:schemeClr val="tx1"/>
                          </a:solidFill>
                          <a:effectLst/>
                          <a:latin typeface="Arial" charset="0"/>
                        </a:rPr>
                        <a:t>REST_ID</a:t>
                      </a:r>
                      <a:endParaRPr kumimoji="0" lang="en-GB" altLang="x-none" sz="900" b="1" i="0" u="sng"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WINE_ID</a:t>
                      </a:r>
                      <a:endParaRPr kumimoji="0" lang="en-GB" altLang="x-none" sz="900" b="1" i="0" u="sng"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PRICE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£23</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£25</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2563">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£32</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cxnSp>
        <p:nvCxnSpPr>
          <p:cNvPr id="67702" name="AutoShape 118"/>
          <p:cNvCxnSpPr>
            <a:cxnSpLocks noChangeShapeType="1"/>
          </p:cNvCxnSpPr>
          <p:nvPr/>
        </p:nvCxnSpPr>
        <p:spPr bwMode="auto">
          <a:xfrm rot="5400000" flipV="1">
            <a:off x="6053140" y="1092201"/>
            <a:ext cx="373063" cy="1274762"/>
          </a:xfrm>
          <a:prstGeom prst="bentConnector4">
            <a:avLst>
              <a:gd name="adj1" fmla="val 58296"/>
              <a:gd name="adj2" fmla="val 4994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67703" name="Text Box 119"/>
          <p:cNvSpPr txBox="1">
            <a:spLocks noChangeArrowheads="1"/>
          </p:cNvSpPr>
          <p:nvPr/>
        </p:nvSpPr>
        <p:spPr bwMode="auto">
          <a:xfrm>
            <a:off x="6456363" y="15573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1</a:t>
            </a:r>
            <a:endParaRPr lang="en-GB" altLang="x-none">
              <a:solidFill>
                <a:srgbClr val="CC6600"/>
              </a:solidFill>
            </a:endParaRPr>
          </a:p>
        </p:txBody>
      </p:sp>
      <p:sp>
        <p:nvSpPr>
          <p:cNvPr id="67704" name="Text Box 120"/>
          <p:cNvSpPr txBox="1">
            <a:spLocks noChangeArrowheads="1"/>
          </p:cNvSpPr>
          <p:nvPr/>
        </p:nvSpPr>
        <p:spPr bwMode="auto">
          <a:xfrm>
            <a:off x="5664200" y="13414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N</a:t>
            </a:r>
            <a:endParaRPr lang="en-GB" altLang="x-none">
              <a:solidFill>
                <a:srgbClr val="CC6600"/>
              </a:solidFill>
            </a:endParaRPr>
          </a:p>
        </p:txBody>
      </p:sp>
      <p:sp>
        <p:nvSpPr>
          <p:cNvPr id="67712" name="Text Box 128"/>
          <p:cNvSpPr txBox="1">
            <a:spLocks noChangeArrowheads="1"/>
          </p:cNvSpPr>
          <p:nvPr/>
        </p:nvSpPr>
        <p:spPr bwMode="auto">
          <a:xfrm>
            <a:off x="4224338" y="3644903"/>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N</a:t>
            </a:r>
            <a:endParaRPr lang="en-GB" altLang="x-none">
              <a:solidFill>
                <a:srgbClr val="CC6600"/>
              </a:solidFill>
            </a:endParaRPr>
          </a:p>
        </p:txBody>
      </p:sp>
      <p:sp>
        <p:nvSpPr>
          <p:cNvPr id="67713" name="Text Box 129"/>
          <p:cNvSpPr txBox="1">
            <a:spLocks noChangeArrowheads="1"/>
          </p:cNvSpPr>
          <p:nvPr/>
        </p:nvSpPr>
        <p:spPr bwMode="auto">
          <a:xfrm>
            <a:off x="6167438" y="4724403"/>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M</a:t>
            </a:r>
            <a:endParaRPr lang="en-GB" altLang="x-none">
              <a:solidFill>
                <a:srgbClr val="CC6600"/>
              </a:solidFill>
            </a:endParaRPr>
          </a:p>
        </p:txBody>
      </p:sp>
      <p:cxnSp>
        <p:nvCxnSpPr>
          <p:cNvPr id="67718" name="AutoShape 134"/>
          <p:cNvCxnSpPr>
            <a:cxnSpLocks noChangeShapeType="1"/>
          </p:cNvCxnSpPr>
          <p:nvPr/>
        </p:nvCxnSpPr>
        <p:spPr bwMode="auto">
          <a:xfrm rot="5400000">
            <a:off x="3819526" y="3862390"/>
            <a:ext cx="690562" cy="169863"/>
          </a:xfrm>
          <a:prstGeom prst="bentConnector3">
            <a:avLst>
              <a:gd name="adj1" fmla="val 49884"/>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67719" name="AutoShape 135"/>
          <p:cNvCxnSpPr>
            <a:cxnSpLocks noChangeShapeType="1"/>
            <a:endCxn id="67752" idx="1"/>
          </p:cNvCxnSpPr>
          <p:nvPr/>
        </p:nvCxnSpPr>
        <p:spPr bwMode="auto">
          <a:xfrm flipV="1">
            <a:off x="5448300" y="5109370"/>
            <a:ext cx="1152528" cy="397671"/>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pSp>
        <p:nvGrpSpPr>
          <p:cNvPr id="67757" name="Group 173"/>
          <p:cNvGrpSpPr>
            <a:grpSpLocks/>
          </p:cNvGrpSpPr>
          <p:nvPr/>
        </p:nvGrpSpPr>
        <p:grpSpPr bwMode="auto">
          <a:xfrm>
            <a:off x="1776416" y="2270126"/>
            <a:ext cx="8569325" cy="3495675"/>
            <a:chOff x="204" y="1434"/>
            <a:chExt cx="5398" cy="2202"/>
          </a:xfrm>
        </p:grpSpPr>
        <p:sp>
          <p:nvSpPr>
            <p:cNvPr id="67750" name="Rectangle 166"/>
            <p:cNvSpPr>
              <a:spLocks noChangeArrowheads="1"/>
            </p:cNvSpPr>
            <p:nvPr/>
          </p:nvSpPr>
          <p:spPr bwMode="auto">
            <a:xfrm>
              <a:off x="204" y="1480"/>
              <a:ext cx="2449" cy="272"/>
            </a:xfrm>
            <a:prstGeom prst="rect">
              <a:avLst/>
            </a:prstGeom>
            <a:solidFill>
              <a:srgbClr val="FFFF00">
                <a:alpha val="20000"/>
              </a:srgbClr>
            </a:solidFill>
            <a:ln w="31750">
              <a:solidFill>
                <a:srgbClr val="3399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7751" name="Rectangle 167"/>
            <p:cNvSpPr>
              <a:spLocks noChangeArrowheads="1"/>
            </p:cNvSpPr>
            <p:nvPr/>
          </p:nvSpPr>
          <p:spPr bwMode="auto">
            <a:xfrm>
              <a:off x="793" y="2977"/>
              <a:ext cx="1761" cy="309"/>
            </a:xfrm>
            <a:prstGeom prst="rect">
              <a:avLst/>
            </a:prstGeom>
            <a:solidFill>
              <a:srgbClr val="FFFF00">
                <a:alpha val="20000"/>
              </a:srgbClr>
            </a:solidFill>
            <a:ln w="31750">
              <a:solidFill>
                <a:srgbClr val="3399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7752" name="Rectangle 168"/>
            <p:cNvSpPr>
              <a:spLocks noChangeArrowheads="1"/>
            </p:cNvSpPr>
            <p:nvPr/>
          </p:nvSpPr>
          <p:spPr bwMode="auto">
            <a:xfrm>
              <a:off x="3243" y="3106"/>
              <a:ext cx="2359" cy="233"/>
            </a:xfrm>
            <a:prstGeom prst="rect">
              <a:avLst/>
            </a:prstGeom>
            <a:solidFill>
              <a:srgbClr val="FFFF00">
                <a:alpha val="20000"/>
              </a:srgbClr>
            </a:solidFill>
            <a:ln w="31750">
              <a:solidFill>
                <a:srgbClr val="3399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7753" name="Rectangle 169"/>
            <p:cNvSpPr>
              <a:spLocks noChangeArrowheads="1"/>
            </p:cNvSpPr>
            <p:nvPr/>
          </p:nvSpPr>
          <p:spPr bwMode="auto">
            <a:xfrm>
              <a:off x="3243" y="3455"/>
              <a:ext cx="2359" cy="181"/>
            </a:xfrm>
            <a:prstGeom prst="rect">
              <a:avLst/>
            </a:prstGeom>
            <a:solidFill>
              <a:srgbClr val="FFFF00">
                <a:alpha val="20000"/>
              </a:srgbClr>
            </a:solidFill>
            <a:ln w="31750">
              <a:solidFill>
                <a:srgbClr val="3399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sp>
          <p:nvSpPr>
            <p:cNvPr id="67754" name="Rectangle 170"/>
            <p:cNvSpPr>
              <a:spLocks noChangeArrowheads="1"/>
            </p:cNvSpPr>
            <p:nvPr/>
          </p:nvSpPr>
          <p:spPr bwMode="auto">
            <a:xfrm>
              <a:off x="3417" y="1434"/>
              <a:ext cx="1167" cy="272"/>
            </a:xfrm>
            <a:prstGeom prst="rect">
              <a:avLst/>
            </a:prstGeom>
            <a:solidFill>
              <a:srgbClr val="FFFF00">
                <a:alpha val="20000"/>
              </a:srgbClr>
            </a:solidFill>
            <a:ln w="31750">
              <a:solidFill>
                <a:srgbClr val="339966"/>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p>
          </p:txBody>
        </p:sp>
      </p:grpSp>
      <p:grpSp>
        <p:nvGrpSpPr>
          <p:cNvPr id="67767" name="Group 183"/>
          <p:cNvGrpSpPr>
            <a:grpSpLocks/>
          </p:cNvGrpSpPr>
          <p:nvPr/>
        </p:nvGrpSpPr>
        <p:grpSpPr bwMode="auto">
          <a:xfrm>
            <a:off x="5159376" y="2997200"/>
            <a:ext cx="2549525" cy="1511300"/>
            <a:chOff x="2290" y="1888"/>
            <a:chExt cx="1606" cy="952"/>
          </a:xfrm>
        </p:grpSpPr>
        <p:grpSp>
          <p:nvGrpSpPr>
            <p:cNvPr id="40066" name="Group 179"/>
            <p:cNvGrpSpPr>
              <a:grpSpLocks/>
            </p:cNvGrpSpPr>
            <p:nvPr/>
          </p:nvGrpSpPr>
          <p:grpSpPr bwMode="auto">
            <a:xfrm>
              <a:off x="2290" y="2296"/>
              <a:ext cx="933" cy="544"/>
              <a:chOff x="2290" y="2296"/>
              <a:chExt cx="933" cy="544"/>
            </a:xfrm>
          </p:grpSpPr>
          <p:sp>
            <p:nvSpPr>
              <p:cNvPr id="67758" name="Text Box 174"/>
              <p:cNvSpPr txBox="1">
                <a:spLocks noChangeArrowheads="1"/>
              </p:cNvSpPr>
              <p:nvPr/>
            </p:nvSpPr>
            <p:spPr bwMode="auto">
              <a:xfrm>
                <a:off x="2472" y="2523"/>
                <a:ext cx="75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200" b="1"/>
                  <a:t>Many to Many</a:t>
                </a:r>
                <a:endParaRPr lang="en-GB" altLang="x-none" sz="1200" b="1"/>
              </a:p>
            </p:txBody>
          </p:sp>
          <p:sp>
            <p:nvSpPr>
              <p:cNvPr id="67761" name="Line 177"/>
              <p:cNvSpPr>
                <a:spLocks noChangeShapeType="1"/>
              </p:cNvSpPr>
              <p:nvPr/>
            </p:nvSpPr>
            <p:spPr bwMode="auto">
              <a:xfrm flipH="1" flipV="1">
                <a:off x="2290" y="2296"/>
                <a:ext cx="318"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sp>
            <p:nvSpPr>
              <p:cNvPr id="67762" name="Line 178"/>
              <p:cNvSpPr>
                <a:spLocks noChangeShapeType="1"/>
              </p:cNvSpPr>
              <p:nvPr/>
            </p:nvSpPr>
            <p:spPr bwMode="auto">
              <a:xfrm>
                <a:off x="2925" y="2659"/>
                <a:ext cx="226"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grpSp>
          <p:nvGrpSpPr>
            <p:cNvPr id="40067" name="Group 182"/>
            <p:cNvGrpSpPr>
              <a:grpSpLocks/>
            </p:cNvGrpSpPr>
            <p:nvPr/>
          </p:nvGrpSpPr>
          <p:grpSpPr bwMode="auto">
            <a:xfrm>
              <a:off x="2608" y="1888"/>
              <a:ext cx="1288" cy="274"/>
              <a:chOff x="2608" y="1888"/>
              <a:chExt cx="1288" cy="274"/>
            </a:xfrm>
          </p:grpSpPr>
          <p:sp>
            <p:nvSpPr>
              <p:cNvPr id="67759" name="Text Box 175"/>
              <p:cNvSpPr txBox="1">
                <a:spLocks noChangeArrowheads="1"/>
              </p:cNvSpPr>
              <p:nvPr/>
            </p:nvSpPr>
            <p:spPr bwMode="auto">
              <a:xfrm>
                <a:off x="3127" y="1989"/>
                <a:ext cx="69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200" b="1" dirty="0"/>
                  <a:t>One to Many</a:t>
                </a:r>
                <a:endParaRPr lang="en-GB" altLang="x-none" sz="1200" b="1" dirty="0"/>
              </a:p>
            </p:txBody>
          </p:sp>
          <p:sp>
            <p:nvSpPr>
              <p:cNvPr id="67764" name="Line 180"/>
              <p:cNvSpPr>
                <a:spLocks noChangeShapeType="1"/>
              </p:cNvSpPr>
              <p:nvPr/>
            </p:nvSpPr>
            <p:spPr bwMode="auto">
              <a:xfrm flipV="1">
                <a:off x="3788" y="1939"/>
                <a:ext cx="108" cy="1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sp>
            <p:nvSpPr>
              <p:cNvPr id="67765" name="Line 181"/>
              <p:cNvSpPr>
                <a:spLocks noChangeShapeType="1"/>
              </p:cNvSpPr>
              <p:nvPr/>
            </p:nvSpPr>
            <p:spPr bwMode="auto">
              <a:xfrm flipH="1" flipV="1">
                <a:off x="2608" y="1888"/>
                <a:ext cx="499" cy="16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grpSp>
      <p:grpSp>
        <p:nvGrpSpPr>
          <p:cNvPr id="67771" name="Group 187"/>
          <p:cNvGrpSpPr>
            <a:grpSpLocks/>
          </p:cNvGrpSpPr>
          <p:nvPr/>
        </p:nvGrpSpPr>
        <p:grpSpPr bwMode="auto">
          <a:xfrm>
            <a:off x="1652591" y="3840163"/>
            <a:ext cx="2859087" cy="957262"/>
            <a:chOff x="81" y="2419"/>
            <a:chExt cx="1801" cy="603"/>
          </a:xfrm>
        </p:grpSpPr>
        <p:sp>
          <p:nvSpPr>
            <p:cNvPr id="67768" name="Text Box 184"/>
            <p:cNvSpPr txBox="1">
              <a:spLocks noChangeArrowheads="1"/>
            </p:cNvSpPr>
            <p:nvPr/>
          </p:nvSpPr>
          <p:spPr bwMode="auto">
            <a:xfrm>
              <a:off x="81" y="2419"/>
              <a:ext cx="92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sz="1400" b="1">
                  <a:solidFill>
                    <a:srgbClr val="FF6600"/>
                  </a:solidFill>
                </a:rPr>
                <a:t>Compound key</a:t>
              </a:r>
              <a:endParaRPr lang="en-GB" altLang="x-none" sz="1400" b="1">
                <a:solidFill>
                  <a:srgbClr val="FF6600"/>
                </a:solidFill>
              </a:endParaRPr>
            </a:p>
          </p:txBody>
        </p:sp>
        <p:sp>
          <p:nvSpPr>
            <p:cNvPr id="67769" name="Rectangle 185"/>
            <p:cNvSpPr>
              <a:spLocks noChangeArrowheads="1"/>
            </p:cNvSpPr>
            <p:nvPr/>
          </p:nvSpPr>
          <p:spPr bwMode="auto">
            <a:xfrm>
              <a:off x="748" y="2840"/>
              <a:ext cx="1134" cy="182"/>
            </a:xfrm>
            <a:prstGeom prst="rect">
              <a:avLst/>
            </a:prstGeom>
            <a:noFill/>
            <a:ln w="57150">
              <a:solidFill>
                <a:srgbClr val="FF6600"/>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a:solidFill>
                  <a:srgbClr val="FF6600"/>
                </a:solidFill>
              </a:endParaRPr>
            </a:p>
          </p:txBody>
        </p:sp>
        <p:sp>
          <p:nvSpPr>
            <p:cNvPr id="67770" name="Line 186"/>
            <p:cNvSpPr>
              <a:spLocks noChangeShapeType="1"/>
            </p:cNvSpPr>
            <p:nvPr/>
          </p:nvSpPr>
          <p:spPr bwMode="auto">
            <a:xfrm>
              <a:off x="612" y="2614"/>
              <a:ext cx="590" cy="181"/>
            </a:xfrm>
            <a:prstGeom prst="line">
              <a:avLst/>
            </a:prstGeom>
            <a:noFill/>
            <a:ln w="190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GB"/>
            </a:p>
          </p:txBody>
        </p:sp>
      </p:grpSp>
      <p:sp>
        <p:nvSpPr>
          <p:cNvPr id="2" name="TextBox 1"/>
          <p:cNvSpPr txBox="1"/>
          <p:nvPr/>
        </p:nvSpPr>
        <p:spPr>
          <a:xfrm>
            <a:off x="6600827" y="3316635"/>
            <a:ext cx="3477234" cy="461665"/>
          </a:xfrm>
          <a:prstGeom prst="rect">
            <a:avLst/>
          </a:prstGeom>
          <a:noFill/>
        </p:spPr>
        <p:txBody>
          <a:bodyPr wrap="none" rtlCol="0">
            <a:spAutoFit/>
          </a:bodyPr>
          <a:lstStyle/>
          <a:p>
            <a:r>
              <a:rPr lang="en-GB" sz="1200" i="1" dirty="0">
                <a:solidFill>
                  <a:srgbClr val="FF0000"/>
                </a:solidFill>
              </a:rPr>
              <a:t>A restaurant instance can only be in 1 city…</a:t>
            </a:r>
          </a:p>
          <a:p>
            <a:r>
              <a:rPr lang="en-GB" sz="1200" i="1" dirty="0">
                <a:solidFill>
                  <a:srgbClr val="FF0000"/>
                </a:solidFill>
              </a:rPr>
              <a:t>…. Each city can have many restaurants</a:t>
            </a:r>
          </a:p>
        </p:txBody>
      </p:sp>
      <p:sp>
        <p:nvSpPr>
          <p:cNvPr id="35" name="TextBox 34"/>
          <p:cNvSpPr txBox="1"/>
          <p:nvPr/>
        </p:nvSpPr>
        <p:spPr>
          <a:xfrm>
            <a:off x="6600827" y="3903168"/>
            <a:ext cx="3719288" cy="461665"/>
          </a:xfrm>
          <a:prstGeom prst="rect">
            <a:avLst/>
          </a:prstGeom>
          <a:noFill/>
        </p:spPr>
        <p:txBody>
          <a:bodyPr wrap="none" rtlCol="0">
            <a:spAutoFit/>
          </a:bodyPr>
          <a:lstStyle/>
          <a:p>
            <a:r>
              <a:rPr lang="en-GB" sz="1200" i="1" dirty="0">
                <a:solidFill>
                  <a:srgbClr val="FF0000"/>
                </a:solidFill>
              </a:rPr>
              <a:t>The same wine can be sold in many restaurants</a:t>
            </a:r>
            <a:br>
              <a:rPr lang="en-GB" sz="1200" i="1" dirty="0">
                <a:solidFill>
                  <a:srgbClr val="FF0000"/>
                </a:solidFill>
              </a:rPr>
            </a:br>
            <a:r>
              <a:rPr lang="en-GB" sz="1200" i="1" dirty="0">
                <a:solidFill>
                  <a:srgbClr val="FF0000"/>
                </a:solidFill>
              </a:rPr>
              <a:t>.. Each restaurant can sell many bottles of wine</a:t>
            </a:r>
          </a:p>
        </p:txBody>
      </p:sp>
    </p:spTree>
    <p:extLst>
      <p:ext uri="{BB962C8B-B14F-4D97-AF65-F5344CB8AC3E}">
        <p14:creationId xmlns:p14="http://schemas.microsoft.com/office/powerpoint/2010/main" val="4210377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67757"/>
                                        </p:tgtEl>
                                        <p:attrNameLst>
                                          <p:attrName>style.visibility</p:attrName>
                                        </p:attrNameLst>
                                      </p:cBhvr>
                                      <p:to>
                                        <p:strVal val="visible"/>
                                      </p:to>
                                    </p:set>
                                    <p:anim calcmode="lin" valueType="num">
                                      <p:cBhvr>
                                        <p:cTn id="7" dur="500" fill="hold"/>
                                        <p:tgtEl>
                                          <p:spTgt spid="67757"/>
                                        </p:tgtEl>
                                        <p:attrNameLst>
                                          <p:attrName>ppt_w</p:attrName>
                                        </p:attrNameLst>
                                      </p:cBhvr>
                                      <p:tavLst>
                                        <p:tav tm="0">
                                          <p:val>
                                            <p:fltVal val="0"/>
                                          </p:val>
                                        </p:tav>
                                        <p:tav tm="100000">
                                          <p:val>
                                            <p:strVal val="#ppt_w"/>
                                          </p:val>
                                        </p:tav>
                                      </p:tavLst>
                                    </p:anim>
                                    <p:anim calcmode="lin" valueType="num">
                                      <p:cBhvr>
                                        <p:cTn id="8" dur="500" fill="hold"/>
                                        <p:tgtEl>
                                          <p:spTgt spid="67757"/>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xit" presetSubtype="0" fill="hold" nodeType="clickEffect">
                                  <p:stCondLst>
                                    <p:cond delay="0"/>
                                  </p:stCondLst>
                                  <p:childTnLst>
                                    <p:anim calcmode="lin" valueType="num">
                                      <p:cBhvr>
                                        <p:cTn id="12" dur="1000"/>
                                        <p:tgtEl>
                                          <p:spTgt spid="67757"/>
                                        </p:tgtEl>
                                        <p:attrNameLst>
                                          <p:attrName>ppt_w</p:attrName>
                                        </p:attrNameLst>
                                      </p:cBhvr>
                                      <p:tavLst>
                                        <p:tav tm="0">
                                          <p:val>
                                            <p:strVal val="ppt_w"/>
                                          </p:val>
                                        </p:tav>
                                        <p:tav tm="100000">
                                          <p:val>
                                            <p:strVal val="ppt_w*0.70"/>
                                          </p:val>
                                        </p:tav>
                                      </p:tavLst>
                                    </p:anim>
                                    <p:anim calcmode="lin" valueType="num">
                                      <p:cBhvr>
                                        <p:cTn id="13" dur="1000"/>
                                        <p:tgtEl>
                                          <p:spTgt spid="67757"/>
                                        </p:tgtEl>
                                        <p:attrNameLst>
                                          <p:attrName>ppt_h</p:attrName>
                                        </p:attrNameLst>
                                      </p:cBhvr>
                                      <p:tavLst>
                                        <p:tav tm="0">
                                          <p:val>
                                            <p:strVal val="ppt_h"/>
                                          </p:val>
                                        </p:tav>
                                        <p:tav tm="100000">
                                          <p:val>
                                            <p:strVal val="ppt_h"/>
                                          </p:val>
                                        </p:tav>
                                      </p:tavLst>
                                    </p:anim>
                                    <p:animEffect transition="out" filter="fade">
                                      <p:cBhvr>
                                        <p:cTn id="14" dur="1000"/>
                                        <p:tgtEl>
                                          <p:spTgt spid="67757"/>
                                        </p:tgtEl>
                                      </p:cBhvr>
                                    </p:animEffect>
                                    <p:set>
                                      <p:cBhvr>
                                        <p:cTn id="15" dur="1" fill="hold">
                                          <p:stCondLst>
                                            <p:cond delay="999"/>
                                          </p:stCondLst>
                                        </p:cTn>
                                        <p:tgtEl>
                                          <p:spTgt spid="67757"/>
                                        </p:tgtEl>
                                        <p:attrNameLst>
                                          <p:attrName>style.visibility</p:attrName>
                                        </p:attrNameLst>
                                      </p:cBhvr>
                                      <p:to>
                                        <p:strVal val="hidden"/>
                                      </p:to>
                                    </p:set>
                                  </p:childTnLst>
                                </p:cTn>
                              </p:par>
                              <p:par>
                                <p:cTn id="16" presetID="17" presetClass="entr" presetSubtype="10" fill="hold" nodeType="withEffect">
                                  <p:stCondLst>
                                    <p:cond delay="0"/>
                                  </p:stCondLst>
                                  <p:childTnLst>
                                    <p:set>
                                      <p:cBhvr>
                                        <p:cTn id="17" dur="1" fill="hold">
                                          <p:stCondLst>
                                            <p:cond delay="0"/>
                                          </p:stCondLst>
                                        </p:cTn>
                                        <p:tgtEl>
                                          <p:spTgt spid="67767"/>
                                        </p:tgtEl>
                                        <p:attrNameLst>
                                          <p:attrName>style.visibility</p:attrName>
                                        </p:attrNameLst>
                                      </p:cBhvr>
                                      <p:to>
                                        <p:strVal val="visible"/>
                                      </p:to>
                                    </p:set>
                                    <p:anim calcmode="lin" valueType="num">
                                      <p:cBhvr>
                                        <p:cTn id="18" dur="500" fill="hold"/>
                                        <p:tgtEl>
                                          <p:spTgt spid="67767"/>
                                        </p:tgtEl>
                                        <p:attrNameLst>
                                          <p:attrName>ppt_w</p:attrName>
                                        </p:attrNameLst>
                                      </p:cBhvr>
                                      <p:tavLst>
                                        <p:tav tm="0">
                                          <p:val>
                                            <p:fltVal val="0"/>
                                          </p:val>
                                        </p:tav>
                                        <p:tav tm="100000">
                                          <p:val>
                                            <p:strVal val="#ppt_w"/>
                                          </p:val>
                                        </p:tav>
                                      </p:tavLst>
                                    </p:anim>
                                    <p:anim calcmode="lin" valueType="num">
                                      <p:cBhvr>
                                        <p:cTn id="19" dur="500" fill="hold"/>
                                        <p:tgtEl>
                                          <p:spTgt spid="67767"/>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67771"/>
                                        </p:tgtEl>
                                        <p:attrNameLst>
                                          <p:attrName>style.visibility</p:attrName>
                                        </p:attrNameLst>
                                      </p:cBhvr>
                                      <p:to>
                                        <p:strVal val="visible"/>
                                      </p:to>
                                    </p:set>
                                    <p:anim calcmode="lin" valueType="num">
                                      <p:cBhvr>
                                        <p:cTn id="24" dur="500" fill="hold"/>
                                        <p:tgtEl>
                                          <p:spTgt spid="67771"/>
                                        </p:tgtEl>
                                        <p:attrNameLst>
                                          <p:attrName>ppt_w</p:attrName>
                                        </p:attrNameLst>
                                      </p:cBhvr>
                                      <p:tavLst>
                                        <p:tav tm="0">
                                          <p:val>
                                            <p:fltVal val="0"/>
                                          </p:val>
                                        </p:tav>
                                        <p:tav tm="100000">
                                          <p:val>
                                            <p:strVal val="#ppt_w"/>
                                          </p:val>
                                        </p:tav>
                                      </p:tavLst>
                                    </p:anim>
                                    <p:anim calcmode="lin" valueType="num">
                                      <p:cBhvr>
                                        <p:cTn id="25" dur="500" fill="hold"/>
                                        <p:tgtEl>
                                          <p:spTgt spid="67771"/>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0" y="0"/>
            <a:ext cx="12192000" cy="722312"/>
          </a:xfrm>
        </p:spPr>
        <p:txBody>
          <a:bodyPr>
            <a:noAutofit/>
          </a:bodyPr>
          <a:lstStyle/>
          <a:p>
            <a:r>
              <a:rPr lang="en-NZ" altLang="x-none" sz="2400" dirty="0"/>
              <a:t>Still have some data duplication….. </a:t>
            </a:r>
            <a:br>
              <a:rPr lang="en-NZ" altLang="x-none" sz="2400" dirty="0"/>
            </a:br>
            <a:endParaRPr lang="en-GB" altLang="x-none" sz="900" dirty="0"/>
          </a:p>
        </p:txBody>
      </p:sp>
      <p:graphicFrame>
        <p:nvGraphicFramePr>
          <p:cNvPr id="67746" name="Group 162"/>
          <p:cNvGraphicFramePr>
            <a:graphicFrameLocks noGrp="1"/>
          </p:cNvGraphicFramePr>
          <p:nvPr>
            <p:ph sz="half" idx="1"/>
            <p:extLst>
              <p:ext uri="{D42A27DB-BD31-4B8C-83A1-F6EECF244321}">
                <p14:modId xmlns:p14="http://schemas.microsoft.com/office/powerpoint/2010/main" val="1181849801"/>
              </p:ext>
            </p:extLst>
          </p:nvPr>
        </p:nvGraphicFramePr>
        <p:xfrm>
          <a:off x="1919288" y="1557340"/>
          <a:ext cx="3683000" cy="2044701"/>
        </p:xfrm>
        <a:graphic>
          <a:graphicData uri="http://schemas.openxmlformats.org/drawingml/2006/table">
            <a:tbl>
              <a:tblPr/>
              <a:tblGrid>
                <a:gridCol w="8509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400050">
                <a:tc gridSpan="4">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RESTAURANT</a:t>
                      </a:r>
                      <a:endParaRPr kumimoji="0" lang="en-GB" altLang="x-none" sz="900" b="1"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4000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REST_ID</a:t>
                      </a:r>
                      <a:endParaRPr kumimoji="0" lang="en-GB" altLang="x-none" sz="900" b="1" i="0" u="sng"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CITY_ID {FK}</a:t>
                      </a:r>
                      <a:endParaRPr kumimoji="0" lang="en-GB" altLang="x-none" sz="9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STYLE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783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ViaDuct Restaurant</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Italian</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Dux de Lux</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Sea Food</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17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Pompino</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Sea Food</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7749" name="Group 165"/>
          <p:cNvGraphicFramePr>
            <a:graphicFrameLocks noGrp="1"/>
          </p:cNvGraphicFramePr>
          <p:nvPr>
            <p:ph sz="half" idx="2"/>
            <p:extLst/>
          </p:nvPr>
        </p:nvGraphicFramePr>
        <p:xfrm>
          <a:off x="6888163" y="1557341"/>
          <a:ext cx="1841500" cy="1520825"/>
        </p:xfrm>
        <a:graphic>
          <a:graphicData uri="http://schemas.openxmlformats.org/drawingml/2006/table">
            <a:tbl>
              <a:tblPr/>
              <a:tblGrid>
                <a:gridCol w="792162">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tblGrid>
              <a:tr h="339725">
                <a:tc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CITY</a:t>
                      </a:r>
                      <a:endParaRPr kumimoji="0" lang="en-GB" altLang="x-none" sz="900" b="1"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extLst>
                  <a:ext uri="{0D108BD9-81ED-4DB2-BD59-A6C34878D82A}">
                    <a16:rowId xmlns:a16="http://schemas.microsoft.com/office/drawing/2014/main" val="10000"/>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CITY_ID</a:t>
                      </a:r>
                      <a:endParaRPr kumimoji="0" lang="en-GB" altLang="x-none" sz="900" b="1" i="0" u="sng"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1" i="0" u="none" strike="noStrike" cap="none" normalizeH="0" baseline="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Edinburgh</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7748" name="Group 164"/>
          <p:cNvGraphicFramePr>
            <a:graphicFrameLocks noGrp="1"/>
          </p:cNvGraphicFramePr>
          <p:nvPr>
            <p:extLst/>
          </p:nvPr>
        </p:nvGraphicFramePr>
        <p:xfrm>
          <a:off x="6600828" y="4437064"/>
          <a:ext cx="3744913" cy="1527772"/>
        </p:xfrm>
        <a:graphic>
          <a:graphicData uri="http://schemas.openxmlformats.org/drawingml/2006/table">
            <a:tbl>
              <a:tblPr/>
              <a:tblGrid>
                <a:gridCol w="954088">
                  <a:extLst>
                    <a:ext uri="{9D8B030D-6E8A-4147-A177-3AD203B41FA5}">
                      <a16:colId xmlns:a16="http://schemas.microsoft.com/office/drawing/2014/main" val="20000"/>
                    </a:ext>
                  </a:extLst>
                </a:gridCol>
                <a:gridCol w="1355725">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tblGrid>
              <a:tr h="228600">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WINE</a:t>
                      </a:r>
                      <a:endParaRPr kumimoji="0" lang="en-GB" altLang="x-none" sz="900" b="1" i="0" u="none" strike="noStrike" cap="none" normalizeH="0" baseline="0" dirty="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76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WINE_ID</a:t>
                      </a:r>
                      <a:endParaRPr kumimoji="0" lang="en-GB" altLang="x-none" sz="900" b="1" i="0" u="sng"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COUNTRY_ORIGIN</a:t>
                      </a:r>
                      <a:endParaRPr kumimoji="0" lang="en-GB" altLang="x-none" sz="900" b="1"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Gibbston Valley Pinot Gris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New Zealand</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Beresford Chardonnay</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Australia</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Chateau Beaulieu</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France</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Melness Riesling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New Zealand</a:t>
                      </a:r>
                      <a:endParaRPr kumimoji="0" lang="en-GB" altLang="x-none" sz="900" b="0"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7747" name="Group 163"/>
          <p:cNvGraphicFramePr>
            <a:graphicFrameLocks noGrp="1"/>
          </p:cNvGraphicFramePr>
          <p:nvPr>
            <p:extLst/>
          </p:nvPr>
        </p:nvGraphicFramePr>
        <p:xfrm>
          <a:off x="2711450" y="4292600"/>
          <a:ext cx="2736850" cy="1843088"/>
        </p:xfrm>
        <a:graphic>
          <a:graphicData uri="http://schemas.openxmlformats.org/drawingml/2006/table">
            <a:tbl>
              <a:tblPr/>
              <a:tblGrid>
                <a:gridCol w="9747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tblGrid>
              <a:tr h="200025">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REST_WINE</a:t>
                      </a:r>
                      <a:endParaRPr kumimoji="0" lang="en-GB" altLang="x-none" sz="9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000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REST_ID</a:t>
                      </a:r>
                      <a:endParaRPr kumimoji="0" lang="en-GB" altLang="x-none" sz="900" b="1" i="0" u="sng"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WINE_ID</a:t>
                      </a:r>
                      <a:endParaRPr kumimoji="0" lang="en-GB" altLang="x-none" sz="900" b="1" i="0" u="sng"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PRICE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£23</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£25</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2563">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£32</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cxnSp>
        <p:nvCxnSpPr>
          <p:cNvPr id="67702" name="AutoShape 118"/>
          <p:cNvCxnSpPr>
            <a:cxnSpLocks noChangeShapeType="1"/>
          </p:cNvCxnSpPr>
          <p:nvPr/>
        </p:nvCxnSpPr>
        <p:spPr bwMode="auto">
          <a:xfrm rot="5400000" flipV="1">
            <a:off x="6053140" y="1092201"/>
            <a:ext cx="373063" cy="1274762"/>
          </a:xfrm>
          <a:prstGeom prst="bentConnector4">
            <a:avLst>
              <a:gd name="adj1" fmla="val 58296"/>
              <a:gd name="adj2" fmla="val 4994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67703" name="Text Box 119"/>
          <p:cNvSpPr txBox="1">
            <a:spLocks noChangeArrowheads="1"/>
          </p:cNvSpPr>
          <p:nvPr/>
        </p:nvSpPr>
        <p:spPr bwMode="auto">
          <a:xfrm>
            <a:off x="6456363" y="15573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1</a:t>
            </a:r>
            <a:endParaRPr lang="en-GB" altLang="x-none">
              <a:solidFill>
                <a:srgbClr val="CC6600"/>
              </a:solidFill>
            </a:endParaRPr>
          </a:p>
        </p:txBody>
      </p:sp>
      <p:sp>
        <p:nvSpPr>
          <p:cNvPr id="67704" name="Text Box 120"/>
          <p:cNvSpPr txBox="1">
            <a:spLocks noChangeArrowheads="1"/>
          </p:cNvSpPr>
          <p:nvPr/>
        </p:nvSpPr>
        <p:spPr bwMode="auto">
          <a:xfrm>
            <a:off x="5664200" y="13414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N</a:t>
            </a:r>
            <a:endParaRPr lang="en-GB" altLang="x-none">
              <a:solidFill>
                <a:srgbClr val="CC6600"/>
              </a:solidFill>
            </a:endParaRPr>
          </a:p>
        </p:txBody>
      </p:sp>
      <p:sp>
        <p:nvSpPr>
          <p:cNvPr id="67712" name="Text Box 128"/>
          <p:cNvSpPr txBox="1">
            <a:spLocks noChangeArrowheads="1"/>
          </p:cNvSpPr>
          <p:nvPr/>
        </p:nvSpPr>
        <p:spPr bwMode="auto">
          <a:xfrm>
            <a:off x="4224338" y="3644903"/>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N</a:t>
            </a:r>
            <a:endParaRPr lang="en-GB" altLang="x-none">
              <a:solidFill>
                <a:srgbClr val="CC6600"/>
              </a:solidFill>
            </a:endParaRPr>
          </a:p>
        </p:txBody>
      </p:sp>
      <p:sp>
        <p:nvSpPr>
          <p:cNvPr id="67713" name="Text Box 129"/>
          <p:cNvSpPr txBox="1">
            <a:spLocks noChangeArrowheads="1"/>
          </p:cNvSpPr>
          <p:nvPr/>
        </p:nvSpPr>
        <p:spPr bwMode="auto">
          <a:xfrm>
            <a:off x="6167438" y="4724403"/>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a:solidFill>
                  <a:srgbClr val="CC6600"/>
                </a:solidFill>
              </a:rPr>
              <a:t>M</a:t>
            </a:r>
            <a:endParaRPr lang="en-GB" altLang="x-none">
              <a:solidFill>
                <a:srgbClr val="CC6600"/>
              </a:solidFill>
            </a:endParaRPr>
          </a:p>
        </p:txBody>
      </p:sp>
      <p:cxnSp>
        <p:nvCxnSpPr>
          <p:cNvPr id="67718" name="AutoShape 134"/>
          <p:cNvCxnSpPr>
            <a:cxnSpLocks noChangeShapeType="1"/>
          </p:cNvCxnSpPr>
          <p:nvPr/>
        </p:nvCxnSpPr>
        <p:spPr bwMode="auto">
          <a:xfrm rot="5400000">
            <a:off x="3819526" y="3862390"/>
            <a:ext cx="690562" cy="169863"/>
          </a:xfrm>
          <a:prstGeom prst="bentConnector3">
            <a:avLst>
              <a:gd name="adj1" fmla="val 49884"/>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67719" name="AutoShape 135"/>
          <p:cNvCxnSpPr>
            <a:cxnSpLocks noChangeShapeType="1"/>
            <a:endCxn id="67748" idx="1"/>
          </p:cNvCxnSpPr>
          <p:nvPr/>
        </p:nvCxnSpPr>
        <p:spPr bwMode="auto">
          <a:xfrm flipV="1">
            <a:off x="5448301" y="5200950"/>
            <a:ext cx="1152527" cy="294076"/>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3" name="Freeform 2">
            <a:extLst>
              <a:ext uri="{FF2B5EF4-FFF2-40B4-BE49-F238E27FC236}">
                <a16:creationId xmlns:a16="http://schemas.microsoft.com/office/drawing/2014/main" id="{CFC454DA-3963-C249-9E2A-D6B486276CBF}"/>
              </a:ext>
            </a:extLst>
          </p:cNvPr>
          <p:cNvSpPr/>
          <p:nvPr/>
        </p:nvSpPr>
        <p:spPr>
          <a:xfrm>
            <a:off x="8846669" y="4287328"/>
            <a:ext cx="1635505" cy="1992702"/>
          </a:xfrm>
          <a:custGeom>
            <a:avLst/>
            <a:gdLst>
              <a:gd name="connsiteX0" fmla="*/ 268577 w 1635505"/>
              <a:gd name="connsiteY0" fmla="*/ 69012 h 1992702"/>
              <a:gd name="connsiteX1" fmla="*/ 216819 w 1635505"/>
              <a:gd name="connsiteY1" fmla="*/ 146649 h 1992702"/>
              <a:gd name="connsiteX2" fmla="*/ 104675 w 1635505"/>
              <a:gd name="connsiteY2" fmla="*/ 396815 h 1992702"/>
              <a:gd name="connsiteX3" fmla="*/ 61543 w 1635505"/>
              <a:gd name="connsiteY3" fmla="*/ 543464 h 1992702"/>
              <a:gd name="connsiteX4" fmla="*/ 52917 w 1635505"/>
              <a:gd name="connsiteY4" fmla="*/ 621102 h 1992702"/>
              <a:gd name="connsiteX5" fmla="*/ 9785 w 1635505"/>
              <a:gd name="connsiteY5" fmla="*/ 914400 h 1992702"/>
              <a:gd name="connsiteX6" fmla="*/ 9785 w 1635505"/>
              <a:gd name="connsiteY6" fmla="*/ 1466491 h 1992702"/>
              <a:gd name="connsiteX7" fmla="*/ 27038 w 1635505"/>
              <a:gd name="connsiteY7" fmla="*/ 1578634 h 1992702"/>
              <a:gd name="connsiteX8" fmla="*/ 44290 w 1635505"/>
              <a:gd name="connsiteY8" fmla="*/ 1604514 h 1992702"/>
              <a:gd name="connsiteX9" fmla="*/ 96049 w 1635505"/>
              <a:gd name="connsiteY9" fmla="*/ 1733910 h 1992702"/>
              <a:gd name="connsiteX10" fmla="*/ 165060 w 1635505"/>
              <a:gd name="connsiteY10" fmla="*/ 1785668 h 1992702"/>
              <a:gd name="connsiteX11" fmla="*/ 561875 w 1635505"/>
              <a:gd name="connsiteY11" fmla="*/ 1949570 h 1992702"/>
              <a:gd name="connsiteX12" fmla="*/ 734404 w 1635505"/>
              <a:gd name="connsiteY12" fmla="*/ 1984076 h 1992702"/>
              <a:gd name="connsiteX13" fmla="*/ 777536 w 1635505"/>
              <a:gd name="connsiteY13" fmla="*/ 1992702 h 1992702"/>
              <a:gd name="connsiteX14" fmla="*/ 1027702 w 1635505"/>
              <a:gd name="connsiteY14" fmla="*/ 1984076 h 1992702"/>
              <a:gd name="connsiteX15" fmla="*/ 1200230 w 1635505"/>
              <a:gd name="connsiteY15" fmla="*/ 1880559 h 1992702"/>
              <a:gd name="connsiteX16" fmla="*/ 1243362 w 1635505"/>
              <a:gd name="connsiteY16" fmla="*/ 1837427 h 1992702"/>
              <a:gd name="connsiteX17" fmla="*/ 1295121 w 1635505"/>
              <a:gd name="connsiteY17" fmla="*/ 1768415 h 1992702"/>
              <a:gd name="connsiteX18" fmla="*/ 1346879 w 1635505"/>
              <a:gd name="connsiteY18" fmla="*/ 1725283 h 1992702"/>
              <a:gd name="connsiteX19" fmla="*/ 1398638 w 1635505"/>
              <a:gd name="connsiteY19" fmla="*/ 1639019 h 1992702"/>
              <a:gd name="connsiteX20" fmla="*/ 1519407 w 1635505"/>
              <a:gd name="connsiteY20" fmla="*/ 1466491 h 1992702"/>
              <a:gd name="connsiteX21" fmla="*/ 1614298 w 1635505"/>
              <a:gd name="connsiteY21" fmla="*/ 1302589 h 1992702"/>
              <a:gd name="connsiteX22" fmla="*/ 1614298 w 1635505"/>
              <a:gd name="connsiteY22" fmla="*/ 759125 h 1992702"/>
              <a:gd name="connsiteX23" fmla="*/ 1597045 w 1635505"/>
              <a:gd name="connsiteY23" fmla="*/ 733246 h 1992702"/>
              <a:gd name="connsiteX24" fmla="*/ 1510781 w 1635505"/>
              <a:gd name="connsiteY24" fmla="*/ 543464 h 1992702"/>
              <a:gd name="connsiteX25" fmla="*/ 1476275 w 1635505"/>
              <a:gd name="connsiteY25" fmla="*/ 431321 h 1992702"/>
              <a:gd name="connsiteX26" fmla="*/ 1459023 w 1635505"/>
              <a:gd name="connsiteY26" fmla="*/ 379563 h 1992702"/>
              <a:gd name="connsiteX27" fmla="*/ 1277868 w 1635505"/>
              <a:gd name="connsiteY27" fmla="*/ 146649 h 1992702"/>
              <a:gd name="connsiteX28" fmla="*/ 1200230 w 1635505"/>
              <a:gd name="connsiteY28" fmla="*/ 86264 h 1992702"/>
              <a:gd name="connsiteX29" fmla="*/ 1139845 w 1635505"/>
              <a:gd name="connsiteY29" fmla="*/ 51759 h 1992702"/>
              <a:gd name="connsiteX30" fmla="*/ 1010449 w 1635505"/>
              <a:gd name="connsiteY30" fmla="*/ 8627 h 1992702"/>
              <a:gd name="connsiteX31" fmla="*/ 932811 w 1635505"/>
              <a:gd name="connsiteY31" fmla="*/ 0 h 1992702"/>
              <a:gd name="connsiteX32" fmla="*/ 743030 w 1635505"/>
              <a:gd name="connsiteY32" fmla="*/ 8627 h 1992702"/>
              <a:gd name="connsiteX33" fmla="*/ 708524 w 1635505"/>
              <a:gd name="connsiteY33" fmla="*/ 17253 h 1992702"/>
              <a:gd name="connsiteX34" fmla="*/ 656766 w 1635505"/>
              <a:gd name="connsiteY34" fmla="*/ 25880 h 1992702"/>
              <a:gd name="connsiteX35" fmla="*/ 622260 w 1635505"/>
              <a:gd name="connsiteY35" fmla="*/ 34506 h 1992702"/>
              <a:gd name="connsiteX36" fmla="*/ 579128 w 1635505"/>
              <a:gd name="connsiteY36" fmla="*/ 43132 h 1992702"/>
              <a:gd name="connsiteX37" fmla="*/ 553249 w 1635505"/>
              <a:gd name="connsiteY37" fmla="*/ 51759 h 1992702"/>
              <a:gd name="connsiteX38" fmla="*/ 492864 w 1635505"/>
              <a:gd name="connsiteY38" fmla="*/ 60385 h 1992702"/>
              <a:gd name="connsiteX39" fmla="*/ 458358 w 1635505"/>
              <a:gd name="connsiteY39" fmla="*/ 77638 h 1992702"/>
              <a:gd name="connsiteX40" fmla="*/ 423853 w 1635505"/>
              <a:gd name="connsiteY40" fmla="*/ 86264 h 1992702"/>
              <a:gd name="connsiteX41" fmla="*/ 311709 w 1635505"/>
              <a:gd name="connsiteY41" fmla="*/ 103517 h 1992702"/>
              <a:gd name="connsiteX42" fmla="*/ 234072 w 1635505"/>
              <a:gd name="connsiteY42" fmla="*/ 120770 h 19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35505" h="1992702">
                <a:moveTo>
                  <a:pt x="268577" y="69012"/>
                </a:moveTo>
                <a:cubicBezTo>
                  <a:pt x="251324" y="94891"/>
                  <a:pt x="232589" y="119841"/>
                  <a:pt x="216819" y="146649"/>
                </a:cubicBezTo>
                <a:cubicBezTo>
                  <a:pt x="184734" y="201193"/>
                  <a:pt x="111211" y="379075"/>
                  <a:pt x="104675" y="396815"/>
                </a:cubicBezTo>
                <a:cubicBezTo>
                  <a:pt x="87060" y="444627"/>
                  <a:pt x="75920" y="494581"/>
                  <a:pt x="61543" y="543464"/>
                </a:cubicBezTo>
                <a:cubicBezTo>
                  <a:pt x="58668" y="569343"/>
                  <a:pt x="56515" y="595313"/>
                  <a:pt x="52917" y="621102"/>
                </a:cubicBezTo>
                <a:cubicBezTo>
                  <a:pt x="39261" y="718971"/>
                  <a:pt x="9785" y="914400"/>
                  <a:pt x="9785" y="914400"/>
                </a:cubicBezTo>
                <a:cubicBezTo>
                  <a:pt x="-2329" y="1180883"/>
                  <a:pt x="-4163" y="1124767"/>
                  <a:pt x="9785" y="1466491"/>
                </a:cubicBezTo>
                <a:cubicBezTo>
                  <a:pt x="9909" y="1469526"/>
                  <a:pt x="24510" y="1571048"/>
                  <a:pt x="27038" y="1578634"/>
                </a:cubicBezTo>
                <a:cubicBezTo>
                  <a:pt x="30317" y="1588470"/>
                  <a:pt x="40079" y="1595040"/>
                  <a:pt x="44290" y="1604514"/>
                </a:cubicBezTo>
                <a:cubicBezTo>
                  <a:pt x="63157" y="1646965"/>
                  <a:pt x="70280" y="1695257"/>
                  <a:pt x="96049" y="1733910"/>
                </a:cubicBezTo>
                <a:cubicBezTo>
                  <a:pt x="111999" y="1757835"/>
                  <a:pt x="140141" y="1771321"/>
                  <a:pt x="165060" y="1785668"/>
                </a:cubicBezTo>
                <a:cubicBezTo>
                  <a:pt x="319929" y="1874835"/>
                  <a:pt x="393118" y="1915819"/>
                  <a:pt x="561875" y="1949570"/>
                </a:cubicBezTo>
                <a:lnTo>
                  <a:pt x="734404" y="1984076"/>
                </a:lnTo>
                <a:lnTo>
                  <a:pt x="777536" y="1992702"/>
                </a:lnTo>
                <a:lnTo>
                  <a:pt x="1027702" y="1984076"/>
                </a:lnTo>
                <a:cubicBezTo>
                  <a:pt x="1089270" y="1972622"/>
                  <a:pt x="1153459" y="1923078"/>
                  <a:pt x="1200230" y="1880559"/>
                </a:cubicBezTo>
                <a:cubicBezTo>
                  <a:pt x="1215275" y="1866882"/>
                  <a:pt x="1230228" y="1852949"/>
                  <a:pt x="1243362" y="1837427"/>
                </a:cubicBezTo>
                <a:cubicBezTo>
                  <a:pt x="1261936" y="1815476"/>
                  <a:pt x="1275617" y="1789544"/>
                  <a:pt x="1295121" y="1768415"/>
                </a:cubicBezTo>
                <a:cubicBezTo>
                  <a:pt x="1310354" y="1751913"/>
                  <a:pt x="1332850" y="1742820"/>
                  <a:pt x="1346879" y="1725283"/>
                </a:cubicBezTo>
                <a:cubicBezTo>
                  <a:pt x="1367827" y="1699098"/>
                  <a:pt x="1380037" y="1666921"/>
                  <a:pt x="1398638" y="1639019"/>
                </a:cubicBezTo>
                <a:cubicBezTo>
                  <a:pt x="1437577" y="1580610"/>
                  <a:pt x="1480855" y="1525157"/>
                  <a:pt x="1519407" y="1466491"/>
                </a:cubicBezTo>
                <a:cubicBezTo>
                  <a:pt x="1578131" y="1377128"/>
                  <a:pt x="1581077" y="1369031"/>
                  <a:pt x="1614298" y="1302589"/>
                </a:cubicBezTo>
                <a:cubicBezTo>
                  <a:pt x="1648515" y="1097272"/>
                  <a:pt x="1635943" y="1192038"/>
                  <a:pt x="1614298" y="759125"/>
                </a:cubicBezTo>
                <a:cubicBezTo>
                  <a:pt x="1613780" y="748770"/>
                  <a:pt x="1601960" y="742374"/>
                  <a:pt x="1597045" y="733246"/>
                </a:cubicBezTo>
                <a:cubicBezTo>
                  <a:pt x="1578356" y="698539"/>
                  <a:pt x="1518419" y="577832"/>
                  <a:pt x="1510781" y="543464"/>
                </a:cubicBezTo>
                <a:cubicBezTo>
                  <a:pt x="1475734" y="385755"/>
                  <a:pt x="1512662" y="522290"/>
                  <a:pt x="1476275" y="431321"/>
                </a:cubicBezTo>
                <a:cubicBezTo>
                  <a:pt x="1469521" y="414436"/>
                  <a:pt x="1468275" y="395220"/>
                  <a:pt x="1459023" y="379563"/>
                </a:cubicBezTo>
                <a:cubicBezTo>
                  <a:pt x="1411068" y="298408"/>
                  <a:pt x="1347211" y="212342"/>
                  <a:pt x="1277868" y="146649"/>
                </a:cubicBezTo>
                <a:cubicBezTo>
                  <a:pt x="1254067" y="124101"/>
                  <a:pt x="1227247" y="104838"/>
                  <a:pt x="1200230" y="86264"/>
                </a:cubicBezTo>
                <a:cubicBezTo>
                  <a:pt x="1181126" y="73130"/>
                  <a:pt x="1161030" y="61174"/>
                  <a:pt x="1139845" y="51759"/>
                </a:cubicBezTo>
                <a:cubicBezTo>
                  <a:pt x="1126367" y="45769"/>
                  <a:pt x="1045003" y="13943"/>
                  <a:pt x="1010449" y="8627"/>
                </a:cubicBezTo>
                <a:cubicBezTo>
                  <a:pt x="984713" y="4668"/>
                  <a:pt x="958690" y="2876"/>
                  <a:pt x="932811" y="0"/>
                </a:cubicBezTo>
                <a:cubicBezTo>
                  <a:pt x="869551" y="2876"/>
                  <a:pt x="806169" y="3770"/>
                  <a:pt x="743030" y="8627"/>
                </a:cubicBezTo>
                <a:cubicBezTo>
                  <a:pt x="731209" y="9536"/>
                  <a:pt x="720150" y="14928"/>
                  <a:pt x="708524" y="17253"/>
                </a:cubicBezTo>
                <a:cubicBezTo>
                  <a:pt x="691373" y="20683"/>
                  <a:pt x="673917" y="22450"/>
                  <a:pt x="656766" y="25880"/>
                </a:cubicBezTo>
                <a:cubicBezTo>
                  <a:pt x="645140" y="28205"/>
                  <a:pt x="633834" y="31934"/>
                  <a:pt x="622260" y="34506"/>
                </a:cubicBezTo>
                <a:cubicBezTo>
                  <a:pt x="607947" y="37686"/>
                  <a:pt x="593352" y="39576"/>
                  <a:pt x="579128" y="43132"/>
                </a:cubicBezTo>
                <a:cubicBezTo>
                  <a:pt x="570306" y="45337"/>
                  <a:pt x="562165" y="49976"/>
                  <a:pt x="553249" y="51759"/>
                </a:cubicBezTo>
                <a:cubicBezTo>
                  <a:pt x="533311" y="55747"/>
                  <a:pt x="512992" y="57510"/>
                  <a:pt x="492864" y="60385"/>
                </a:cubicBezTo>
                <a:cubicBezTo>
                  <a:pt x="481362" y="66136"/>
                  <a:pt x="470399" y="73123"/>
                  <a:pt x="458358" y="77638"/>
                </a:cubicBezTo>
                <a:cubicBezTo>
                  <a:pt x="447257" y="81801"/>
                  <a:pt x="435478" y="83939"/>
                  <a:pt x="423853" y="86264"/>
                </a:cubicBezTo>
                <a:cubicBezTo>
                  <a:pt x="393914" y="92252"/>
                  <a:pt x="340730" y="99371"/>
                  <a:pt x="311709" y="103517"/>
                </a:cubicBezTo>
                <a:cubicBezTo>
                  <a:pt x="251767" y="123498"/>
                  <a:pt x="278137" y="120770"/>
                  <a:pt x="234072" y="120770"/>
                </a:cubicBezTo>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Freeform 35">
            <a:extLst>
              <a:ext uri="{FF2B5EF4-FFF2-40B4-BE49-F238E27FC236}">
                <a16:creationId xmlns:a16="http://schemas.microsoft.com/office/drawing/2014/main" id="{99EE82F4-0EA6-CD4B-96BD-0AFC632FA4F6}"/>
              </a:ext>
            </a:extLst>
          </p:cNvPr>
          <p:cNvSpPr/>
          <p:nvPr/>
        </p:nvSpPr>
        <p:spPr>
          <a:xfrm>
            <a:off x="4597761" y="1851025"/>
            <a:ext cx="1255712" cy="1992702"/>
          </a:xfrm>
          <a:custGeom>
            <a:avLst/>
            <a:gdLst>
              <a:gd name="connsiteX0" fmla="*/ 268577 w 1635505"/>
              <a:gd name="connsiteY0" fmla="*/ 69012 h 1992702"/>
              <a:gd name="connsiteX1" fmla="*/ 216819 w 1635505"/>
              <a:gd name="connsiteY1" fmla="*/ 146649 h 1992702"/>
              <a:gd name="connsiteX2" fmla="*/ 104675 w 1635505"/>
              <a:gd name="connsiteY2" fmla="*/ 396815 h 1992702"/>
              <a:gd name="connsiteX3" fmla="*/ 61543 w 1635505"/>
              <a:gd name="connsiteY3" fmla="*/ 543464 h 1992702"/>
              <a:gd name="connsiteX4" fmla="*/ 52917 w 1635505"/>
              <a:gd name="connsiteY4" fmla="*/ 621102 h 1992702"/>
              <a:gd name="connsiteX5" fmla="*/ 9785 w 1635505"/>
              <a:gd name="connsiteY5" fmla="*/ 914400 h 1992702"/>
              <a:gd name="connsiteX6" fmla="*/ 9785 w 1635505"/>
              <a:gd name="connsiteY6" fmla="*/ 1466491 h 1992702"/>
              <a:gd name="connsiteX7" fmla="*/ 27038 w 1635505"/>
              <a:gd name="connsiteY7" fmla="*/ 1578634 h 1992702"/>
              <a:gd name="connsiteX8" fmla="*/ 44290 w 1635505"/>
              <a:gd name="connsiteY8" fmla="*/ 1604514 h 1992702"/>
              <a:gd name="connsiteX9" fmla="*/ 96049 w 1635505"/>
              <a:gd name="connsiteY9" fmla="*/ 1733910 h 1992702"/>
              <a:gd name="connsiteX10" fmla="*/ 165060 w 1635505"/>
              <a:gd name="connsiteY10" fmla="*/ 1785668 h 1992702"/>
              <a:gd name="connsiteX11" fmla="*/ 561875 w 1635505"/>
              <a:gd name="connsiteY11" fmla="*/ 1949570 h 1992702"/>
              <a:gd name="connsiteX12" fmla="*/ 734404 w 1635505"/>
              <a:gd name="connsiteY12" fmla="*/ 1984076 h 1992702"/>
              <a:gd name="connsiteX13" fmla="*/ 777536 w 1635505"/>
              <a:gd name="connsiteY13" fmla="*/ 1992702 h 1992702"/>
              <a:gd name="connsiteX14" fmla="*/ 1027702 w 1635505"/>
              <a:gd name="connsiteY14" fmla="*/ 1984076 h 1992702"/>
              <a:gd name="connsiteX15" fmla="*/ 1200230 w 1635505"/>
              <a:gd name="connsiteY15" fmla="*/ 1880559 h 1992702"/>
              <a:gd name="connsiteX16" fmla="*/ 1243362 w 1635505"/>
              <a:gd name="connsiteY16" fmla="*/ 1837427 h 1992702"/>
              <a:gd name="connsiteX17" fmla="*/ 1295121 w 1635505"/>
              <a:gd name="connsiteY17" fmla="*/ 1768415 h 1992702"/>
              <a:gd name="connsiteX18" fmla="*/ 1346879 w 1635505"/>
              <a:gd name="connsiteY18" fmla="*/ 1725283 h 1992702"/>
              <a:gd name="connsiteX19" fmla="*/ 1398638 w 1635505"/>
              <a:gd name="connsiteY19" fmla="*/ 1639019 h 1992702"/>
              <a:gd name="connsiteX20" fmla="*/ 1519407 w 1635505"/>
              <a:gd name="connsiteY20" fmla="*/ 1466491 h 1992702"/>
              <a:gd name="connsiteX21" fmla="*/ 1614298 w 1635505"/>
              <a:gd name="connsiteY21" fmla="*/ 1302589 h 1992702"/>
              <a:gd name="connsiteX22" fmla="*/ 1614298 w 1635505"/>
              <a:gd name="connsiteY22" fmla="*/ 759125 h 1992702"/>
              <a:gd name="connsiteX23" fmla="*/ 1597045 w 1635505"/>
              <a:gd name="connsiteY23" fmla="*/ 733246 h 1992702"/>
              <a:gd name="connsiteX24" fmla="*/ 1510781 w 1635505"/>
              <a:gd name="connsiteY24" fmla="*/ 543464 h 1992702"/>
              <a:gd name="connsiteX25" fmla="*/ 1476275 w 1635505"/>
              <a:gd name="connsiteY25" fmla="*/ 431321 h 1992702"/>
              <a:gd name="connsiteX26" fmla="*/ 1459023 w 1635505"/>
              <a:gd name="connsiteY26" fmla="*/ 379563 h 1992702"/>
              <a:gd name="connsiteX27" fmla="*/ 1277868 w 1635505"/>
              <a:gd name="connsiteY27" fmla="*/ 146649 h 1992702"/>
              <a:gd name="connsiteX28" fmla="*/ 1200230 w 1635505"/>
              <a:gd name="connsiteY28" fmla="*/ 86264 h 1992702"/>
              <a:gd name="connsiteX29" fmla="*/ 1139845 w 1635505"/>
              <a:gd name="connsiteY29" fmla="*/ 51759 h 1992702"/>
              <a:gd name="connsiteX30" fmla="*/ 1010449 w 1635505"/>
              <a:gd name="connsiteY30" fmla="*/ 8627 h 1992702"/>
              <a:gd name="connsiteX31" fmla="*/ 932811 w 1635505"/>
              <a:gd name="connsiteY31" fmla="*/ 0 h 1992702"/>
              <a:gd name="connsiteX32" fmla="*/ 743030 w 1635505"/>
              <a:gd name="connsiteY32" fmla="*/ 8627 h 1992702"/>
              <a:gd name="connsiteX33" fmla="*/ 708524 w 1635505"/>
              <a:gd name="connsiteY33" fmla="*/ 17253 h 1992702"/>
              <a:gd name="connsiteX34" fmla="*/ 656766 w 1635505"/>
              <a:gd name="connsiteY34" fmla="*/ 25880 h 1992702"/>
              <a:gd name="connsiteX35" fmla="*/ 622260 w 1635505"/>
              <a:gd name="connsiteY35" fmla="*/ 34506 h 1992702"/>
              <a:gd name="connsiteX36" fmla="*/ 579128 w 1635505"/>
              <a:gd name="connsiteY36" fmla="*/ 43132 h 1992702"/>
              <a:gd name="connsiteX37" fmla="*/ 553249 w 1635505"/>
              <a:gd name="connsiteY37" fmla="*/ 51759 h 1992702"/>
              <a:gd name="connsiteX38" fmla="*/ 492864 w 1635505"/>
              <a:gd name="connsiteY38" fmla="*/ 60385 h 1992702"/>
              <a:gd name="connsiteX39" fmla="*/ 458358 w 1635505"/>
              <a:gd name="connsiteY39" fmla="*/ 77638 h 1992702"/>
              <a:gd name="connsiteX40" fmla="*/ 423853 w 1635505"/>
              <a:gd name="connsiteY40" fmla="*/ 86264 h 1992702"/>
              <a:gd name="connsiteX41" fmla="*/ 311709 w 1635505"/>
              <a:gd name="connsiteY41" fmla="*/ 103517 h 1992702"/>
              <a:gd name="connsiteX42" fmla="*/ 234072 w 1635505"/>
              <a:gd name="connsiteY42" fmla="*/ 120770 h 19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35505" h="1992702">
                <a:moveTo>
                  <a:pt x="268577" y="69012"/>
                </a:moveTo>
                <a:cubicBezTo>
                  <a:pt x="251324" y="94891"/>
                  <a:pt x="232589" y="119841"/>
                  <a:pt x="216819" y="146649"/>
                </a:cubicBezTo>
                <a:cubicBezTo>
                  <a:pt x="184734" y="201193"/>
                  <a:pt x="111211" y="379075"/>
                  <a:pt x="104675" y="396815"/>
                </a:cubicBezTo>
                <a:cubicBezTo>
                  <a:pt x="87060" y="444627"/>
                  <a:pt x="75920" y="494581"/>
                  <a:pt x="61543" y="543464"/>
                </a:cubicBezTo>
                <a:cubicBezTo>
                  <a:pt x="58668" y="569343"/>
                  <a:pt x="56515" y="595313"/>
                  <a:pt x="52917" y="621102"/>
                </a:cubicBezTo>
                <a:cubicBezTo>
                  <a:pt x="39261" y="718971"/>
                  <a:pt x="9785" y="914400"/>
                  <a:pt x="9785" y="914400"/>
                </a:cubicBezTo>
                <a:cubicBezTo>
                  <a:pt x="-2329" y="1180883"/>
                  <a:pt x="-4163" y="1124767"/>
                  <a:pt x="9785" y="1466491"/>
                </a:cubicBezTo>
                <a:cubicBezTo>
                  <a:pt x="9909" y="1469526"/>
                  <a:pt x="24510" y="1571048"/>
                  <a:pt x="27038" y="1578634"/>
                </a:cubicBezTo>
                <a:cubicBezTo>
                  <a:pt x="30317" y="1588470"/>
                  <a:pt x="40079" y="1595040"/>
                  <a:pt x="44290" y="1604514"/>
                </a:cubicBezTo>
                <a:cubicBezTo>
                  <a:pt x="63157" y="1646965"/>
                  <a:pt x="70280" y="1695257"/>
                  <a:pt x="96049" y="1733910"/>
                </a:cubicBezTo>
                <a:cubicBezTo>
                  <a:pt x="111999" y="1757835"/>
                  <a:pt x="140141" y="1771321"/>
                  <a:pt x="165060" y="1785668"/>
                </a:cubicBezTo>
                <a:cubicBezTo>
                  <a:pt x="319929" y="1874835"/>
                  <a:pt x="393118" y="1915819"/>
                  <a:pt x="561875" y="1949570"/>
                </a:cubicBezTo>
                <a:lnTo>
                  <a:pt x="734404" y="1984076"/>
                </a:lnTo>
                <a:lnTo>
                  <a:pt x="777536" y="1992702"/>
                </a:lnTo>
                <a:lnTo>
                  <a:pt x="1027702" y="1984076"/>
                </a:lnTo>
                <a:cubicBezTo>
                  <a:pt x="1089270" y="1972622"/>
                  <a:pt x="1153459" y="1923078"/>
                  <a:pt x="1200230" y="1880559"/>
                </a:cubicBezTo>
                <a:cubicBezTo>
                  <a:pt x="1215275" y="1866882"/>
                  <a:pt x="1230228" y="1852949"/>
                  <a:pt x="1243362" y="1837427"/>
                </a:cubicBezTo>
                <a:cubicBezTo>
                  <a:pt x="1261936" y="1815476"/>
                  <a:pt x="1275617" y="1789544"/>
                  <a:pt x="1295121" y="1768415"/>
                </a:cubicBezTo>
                <a:cubicBezTo>
                  <a:pt x="1310354" y="1751913"/>
                  <a:pt x="1332850" y="1742820"/>
                  <a:pt x="1346879" y="1725283"/>
                </a:cubicBezTo>
                <a:cubicBezTo>
                  <a:pt x="1367827" y="1699098"/>
                  <a:pt x="1380037" y="1666921"/>
                  <a:pt x="1398638" y="1639019"/>
                </a:cubicBezTo>
                <a:cubicBezTo>
                  <a:pt x="1437577" y="1580610"/>
                  <a:pt x="1480855" y="1525157"/>
                  <a:pt x="1519407" y="1466491"/>
                </a:cubicBezTo>
                <a:cubicBezTo>
                  <a:pt x="1578131" y="1377128"/>
                  <a:pt x="1581077" y="1369031"/>
                  <a:pt x="1614298" y="1302589"/>
                </a:cubicBezTo>
                <a:cubicBezTo>
                  <a:pt x="1648515" y="1097272"/>
                  <a:pt x="1635943" y="1192038"/>
                  <a:pt x="1614298" y="759125"/>
                </a:cubicBezTo>
                <a:cubicBezTo>
                  <a:pt x="1613780" y="748770"/>
                  <a:pt x="1601960" y="742374"/>
                  <a:pt x="1597045" y="733246"/>
                </a:cubicBezTo>
                <a:cubicBezTo>
                  <a:pt x="1578356" y="698539"/>
                  <a:pt x="1518419" y="577832"/>
                  <a:pt x="1510781" y="543464"/>
                </a:cubicBezTo>
                <a:cubicBezTo>
                  <a:pt x="1475734" y="385755"/>
                  <a:pt x="1512662" y="522290"/>
                  <a:pt x="1476275" y="431321"/>
                </a:cubicBezTo>
                <a:cubicBezTo>
                  <a:pt x="1469521" y="414436"/>
                  <a:pt x="1468275" y="395220"/>
                  <a:pt x="1459023" y="379563"/>
                </a:cubicBezTo>
                <a:cubicBezTo>
                  <a:pt x="1411068" y="298408"/>
                  <a:pt x="1347211" y="212342"/>
                  <a:pt x="1277868" y="146649"/>
                </a:cubicBezTo>
                <a:cubicBezTo>
                  <a:pt x="1254067" y="124101"/>
                  <a:pt x="1227247" y="104838"/>
                  <a:pt x="1200230" y="86264"/>
                </a:cubicBezTo>
                <a:cubicBezTo>
                  <a:pt x="1181126" y="73130"/>
                  <a:pt x="1161030" y="61174"/>
                  <a:pt x="1139845" y="51759"/>
                </a:cubicBezTo>
                <a:cubicBezTo>
                  <a:pt x="1126367" y="45769"/>
                  <a:pt x="1045003" y="13943"/>
                  <a:pt x="1010449" y="8627"/>
                </a:cubicBezTo>
                <a:cubicBezTo>
                  <a:pt x="984713" y="4668"/>
                  <a:pt x="958690" y="2876"/>
                  <a:pt x="932811" y="0"/>
                </a:cubicBezTo>
                <a:cubicBezTo>
                  <a:pt x="869551" y="2876"/>
                  <a:pt x="806169" y="3770"/>
                  <a:pt x="743030" y="8627"/>
                </a:cubicBezTo>
                <a:cubicBezTo>
                  <a:pt x="731209" y="9536"/>
                  <a:pt x="720150" y="14928"/>
                  <a:pt x="708524" y="17253"/>
                </a:cubicBezTo>
                <a:cubicBezTo>
                  <a:pt x="691373" y="20683"/>
                  <a:pt x="673917" y="22450"/>
                  <a:pt x="656766" y="25880"/>
                </a:cubicBezTo>
                <a:cubicBezTo>
                  <a:pt x="645140" y="28205"/>
                  <a:pt x="633834" y="31934"/>
                  <a:pt x="622260" y="34506"/>
                </a:cubicBezTo>
                <a:cubicBezTo>
                  <a:pt x="607947" y="37686"/>
                  <a:pt x="593352" y="39576"/>
                  <a:pt x="579128" y="43132"/>
                </a:cubicBezTo>
                <a:cubicBezTo>
                  <a:pt x="570306" y="45337"/>
                  <a:pt x="562165" y="49976"/>
                  <a:pt x="553249" y="51759"/>
                </a:cubicBezTo>
                <a:cubicBezTo>
                  <a:pt x="533311" y="55747"/>
                  <a:pt x="512992" y="57510"/>
                  <a:pt x="492864" y="60385"/>
                </a:cubicBezTo>
                <a:cubicBezTo>
                  <a:pt x="481362" y="66136"/>
                  <a:pt x="470399" y="73123"/>
                  <a:pt x="458358" y="77638"/>
                </a:cubicBezTo>
                <a:cubicBezTo>
                  <a:pt x="447257" y="81801"/>
                  <a:pt x="435478" y="83939"/>
                  <a:pt x="423853" y="86264"/>
                </a:cubicBezTo>
                <a:cubicBezTo>
                  <a:pt x="393914" y="92252"/>
                  <a:pt x="340730" y="99371"/>
                  <a:pt x="311709" y="103517"/>
                </a:cubicBezTo>
                <a:cubicBezTo>
                  <a:pt x="251767" y="123498"/>
                  <a:pt x="278137" y="120770"/>
                  <a:pt x="234072" y="120770"/>
                </a:cubicBezTo>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801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trips(downLeft)">
                                      <p:cBhvr>
                                        <p:cTn id="7" dur="1250"/>
                                        <p:tgtEl>
                                          <p:spTgt spid="3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0" y="1"/>
            <a:ext cx="12192000" cy="723225"/>
          </a:xfrm>
        </p:spPr>
        <p:txBody>
          <a:bodyPr>
            <a:normAutofit/>
          </a:bodyPr>
          <a:lstStyle/>
          <a:p>
            <a:r>
              <a:rPr lang="en-NZ" altLang="x-none" sz="1600" dirty="0"/>
              <a:t>Storing data as 6 entities to avoid data duplication</a:t>
            </a:r>
            <a:br>
              <a:rPr lang="en-NZ" altLang="x-none" sz="4000" dirty="0"/>
            </a:br>
            <a:endParaRPr lang="en-GB" altLang="x-none" sz="1100" dirty="0"/>
          </a:p>
        </p:txBody>
      </p:sp>
      <p:graphicFrame>
        <p:nvGraphicFramePr>
          <p:cNvPr id="67746" name="Group 162"/>
          <p:cNvGraphicFramePr>
            <a:graphicFrameLocks noGrp="1"/>
          </p:cNvGraphicFramePr>
          <p:nvPr>
            <p:ph sz="half" idx="1"/>
            <p:extLst>
              <p:ext uri="{D42A27DB-BD31-4B8C-83A1-F6EECF244321}">
                <p14:modId xmlns:p14="http://schemas.microsoft.com/office/powerpoint/2010/main" val="2564174865"/>
              </p:ext>
            </p:extLst>
          </p:nvPr>
        </p:nvGraphicFramePr>
        <p:xfrm>
          <a:off x="1919288" y="1557340"/>
          <a:ext cx="3683000" cy="2044701"/>
        </p:xfrm>
        <a:graphic>
          <a:graphicData uri="http://schemas.openxmlformats.org/drawingml/2006/table">
            <a:tbl>
              <a:tblPr/>
              <a:tblGrid>
                <a:gridCol w="8509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863600">
                  <a:extLst>
                    <a:ext uri="{9D8B030D-6E8A-4147-A177-3AD203B41FA5}">
                      <a16:colId xmlns:a16="http://schemas.microsoft.com/office/drawing/2014/main" val="20003"/>
                    </a:ext>
                  </a:extLst>
                </a:gridCol>
              </a:tblGrid>
              <a:tr h="400050">
                <a:tc gridSpan="4">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RESTAURANT</a:t>
                      </a:r>
                      <a:endParaRPr kumimoji="0" lang="en-GB" altLang="x-none" sz="900" b="1"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4000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REST_ID</a:t>
                      </a:r>
                      <a:endParaRPr kumimoji="0" lang="en-GB" altLang="x-none" sz="900" b="1" i="0" u="sng"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CITY_ID {FK}</a:t>
                      </a:r>
                      <a:endParaRPr kumimoji="0" lang="en-GB" altLang="x-none" sz="9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STYLE_ID</a:t>
                      </a:r>
                      <a:endParaRPr kumimoji="0" lang="en-GB" altLang="x-none" sz="9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783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ViaDuct Restaurant</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1</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25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Dux de Lux</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17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Pompino</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7749" name="Group 165"/>
          <p:cNvGraphicFramePr>
            <a:graphicFrameLocks noGrp="1"/>
          </p:cNvGraphicFramePr>
          <p:nvPr>
            <p:ph sz="half" idx="2"/>
            <p:extLst/>
          </p:nvPr>
        </p:nvGraphicFramePr>
        <p:xfrm>
          <a:off x="7329887" y="856062"/>
          <a:ext cx="1841500" cy="1520825"/>
        </p:xfrm>
        <a:graphic>
          <a:graphicData uri="http://schemas.openxmlformats.org/drawingml/2006/table">
            <a:tbl>
              <a:tblPr/>
              <a:tblGrid>
                <a:gridCol w="792162">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tblGrid>
              <a:tr h="339725">
                <a:tc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CITY</a:t>
                      </a:r>
                      <a:endParaRPr kumimoji="0" lang="en-GB" altLang="x-none" sz="900" b="1" i="0" u="none" strike="noStrike" cap="none" normalizeH="0" baseline="0" dirty="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extLst>
                  <a:ext uri="{0D108BD9-81ED-4DB2-BD59-A6C34878D82A}">
                    <a16:rowId xmlns:a16="http://schemas.microsoft.com/office/drawing/2014/main" val="10000"/>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CITY_ID</a:t>
                      </a:r>
                      <a:endParaRPr kumimoji="0" lang="en-GB" altLang="x-none" sz="900" b="1" i="0" u="sng"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1" i="0" u="none" strike="noStrike" cap="none" normalizeH="0" baseline="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London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Edinburgh</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67748" name="Group 164"/>
          <p:cNvGraphicFramePr>
            <a:graphicFrameLocks noGrp="1"/>
          </p:cNvGraphicFramePr>
          <p:nvPr>
            <p:extLst>
              <p:ext uri="{D42A27DB-BD31-4B8C-83A1-F6EECF244321}">
                <p14:modId xmlns:p14="http://schemas.microsoft.com/office/powerpoint/2010/main" val="739889344"/>
              </p:ext>
            </p:extLst>
          </p:nvPr>
        </p:nvGraphicFramePr>
        <p:xfrm>
          <a:off x="6601490" y="5071823"/>
          <a:ext cx="4013958" cy="1527772"/>
        </p:xfrm>
        <a:graphic>
          <a:graphicData uri="http://schemas.openxmlformats.org/drawingml/2006/table">
            <a:tbl>
              <a:tblPr/>
              <a:tblGrid>
                <a:gridCol w="1022632">
                  <a:extLst>
                    <a:ext uri="{9D8B030D-6E8A-4147-A177-3AD203B41FA5}">
                      <a16:colId xmlns:a16="http://schemas.microsoft.com/office/drawing/2014/main" val="20000"/>
                    </a:ext>
                  </a:extLst>
                </a:gridCol>
                <a:gridCol w="1453124">
                  <a:extLst>
                    <a:ext uri="{9D8B030D-6E8A-4147-A177-3AD203B41FA5}">
                      <a16:colId xmlns:a16="http://schemas.microsoft.com/office/drawing/2014/main" val="20001"/>
                    </a:ext>
                  </a:extLst>
                </a:gridCol>
                <a:gridCol w="1538202">
                  <a:extLst>
                    <a:ext uri="{9D8B030D-6E8A-4147-A177-3AD203B41FA5}">
                      <a16:colId xmlns:a16="http://schemas.microsoft.com/office/drawing/2014/main" val="20002"/>
                    </a:ext>
                  </a:extLst>
                </a:gridCol>
              </a:tblGrid>
              <a:tr h="228600">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WINE</a:t>
                      </a:r>
                      <a:endParaRPr kumimoji="0" lang="en-GB" altLang="x-none" sz="900" b="1" i="0" u="none" strike="noStrike" cap="none" normalizeH="0" baseline="0" dirty="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76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WINE_ID</a:t>
                      </a:r>
                      <a:endParaRPr kumimoji="0" lang="en-GB" altLang="x-none" sz="900" b="1" i="0" u="sng"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NAME</a:t>
                      </a:r>
                      <a:endParaRPr kumimoji="0" lang="en-GB" altLang="x-none" sz="900" b="1" i="0" u="none" strike="noStrike" cap="none" normalizeH="0" baseline="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COUNTRY_ORIGIN {FK}</a:t>
                      </a:r>
                      <a:endParaRPr kumimoji="0" lang="en-GB" altLang="x-none" sz="900" b="1"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Gibbston Valley Pinot Gris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1</a:t>
                      </a:r>
                      <a:endParaRPr kumimoji="0" lang="en-GB" altLang="x-none" sz="900" b="0"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Beresford Chardonnay</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a:t>
                      </a:r>
                      <a:endParaRPr kumimoji="0" lang="en-GB" altLang="x-none" sz="900" b="0"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Chateau Beaulieu</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a:t>
                      </a:r>
                      <a:endParaRPr kumimoji="0" lang="en-GB" altLang="x-none" sz="900" b="0"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a:ln>
                            <a:noFill/>
                          </a:ln>
                          <a:solidFill>
                            <a:schemeClr val="tx1"/>
                          </a:solidFill>
                          <a:effectLst/>
                          <a:latin typeface="Arial" charset="0"/>
                        </a:rPr>
                        <a:t>Melness Riesling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1</a:t>
                      </a:r>
                      <a:endParaRPr kumimoji="0" lang="en-GB" altLang="x-none" sz="900" b="0" i="0" u="none" strike="noStrike" cap="none" normalizeH="0" baseline="0" dirty="0">
                        <a:ln>
                          <a:noFill/>
                        </a:ln>
                        <a:solidFill>
                          <a:schemeClr val="tx1"/>
                        </a:solidFill>
                        <a:effectLst/>
                        <a:latin typeface="Arial"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7747" name="Group 163"/>
          <p:cNvGraphicFramePr>
            <a:graphicFrameLocks noGrp="1"/>
          </p:cNvGraphicFramePr>
          <p:nvPr>
            <p:extLst/>
          </p:nvPr>
        </p:nvGraphicFramePr>
        <p:xfrm>
          <a:off x="2711450" y="4292600"/>
          <a:ext cx="2736850" cy="1843088"/>
        </p:xfrm>
        <a:graphic>
          <a:graphicData uri="http://schemas.openxmlformats.org/drawingml/2006/table">
            <a:tbl>
              <a:tblPr/>
              <a:tblGrid>
                <a:gridCol w="974725">
                  <a:extLst>
                    <a:ext uri="{9D8B030D-6E8A-4147-A177-3AD203B41FA5}">
                      <a16:colId xmlns:a16="http://schemas.microsoft.com/office/drawing/2014/main" val="20000"/>
                    </a:ext>
                  </a:extLst>
                </a:gridCol>
                <a:gridCol w="920750">
                  <a:extLst>
                    <a:ext uri="{9D8B030D-6E8A-4147-A177-3AD203B41FA5}">
                      <a16:colId xmlns:a16="http://schemas.microsoft.com/office/drawing/2014/main" val="20001"/>
                    </a:ext>
                  </a:extLst>
                </a:gridCol>
                <a:gridCol w="841375">
                  <a:extLst>
                    <a:ext uri="{9D8B030D-6E8A-4147-A177-3AD203B41FA5}">
                      <a16:colId xmlns:a16="http://schemas.microsoft.com/office/drawing/2014/main" val="20002"/>
                    </a:ext>
                  </a:extLst>
                </a:gridCol>
              </a:tblGrid>
              <a:tr h="200025">
                <a:tc gridSpan="3">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REST_WINE</a:t>
                      </a:r>
                      <a:endParaRPr kumimoji="0" lang="en-GB" altLang="x-none" sz="900" b="1"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00025">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REST_ID</a:t>
                      </a:r>
                      <a:endParaRPr kumimoji="0" lang="en-GB" altLang="x-none" sz="900" b="1" i="0" u="sng"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a:ln>
                            <a:noFill/>
                          </a:ln>
                          <a:solidFill>
                            <a:schemeClr val="tx1"/>
                          </a:solidFill>
                          <a:effectLst/>
                          <a:latin typeface="Arial" charset="0"/>
                        </a:rPr>
                        <a:t>WINE_ID</a:t>
                      </a:r>
                      <a:endParaRPr kumimoji="0" lang="en-GB" altLang="x-none" sz="900" b="1" i="0" u="sng"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a:ln>
                            <a:noFill/>
                          </a:ln>
                          <a:solidFill>
                            <a:schemeClr val="tx1"/>
                          </a:solidFill>
                          <a:effectLst/>
                          <a:latin typeface="Arial" charset="0"/>
                        </a:rPr>
                        <a:t>PRICE</a:t>
                      </a:r>
                      <a:endParaRPr kumimoji="0" lang="en-GB" altLang="x-none" sz="9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5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£23</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£25</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2563">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£32</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28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4</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2088">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3</a:t>
                      </a:r>
                      <a:endParaRPr kumimoji="0" lang="en-GB" altLang="x-none" sz="9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£30</a:t>
                      </a:r>
                      <a:endParaRPr kumimoji="0" lang="en-GB" altLang="x-none" sz="9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cxnSp>
        <p:nvCxnSpPr>
          <p:cNvPr id="67702" name="AutoShape 118"/>
          <p:cNvCxnSpPr>
            <a:cxnSpLocks noChangeShapeType="1"/>
          </p:cNvCxnSpPr>
          <p:nvPr/>
        </p:nvCxnSpPr>
        <p:spPr bwMode="auto">
          <a:xfrm flipV="1">
            <a:off x="5602289" y="1107613"/>
            <a:ext cx="1727599" cy="645366"/>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67703" name="Text Box 119"/>
          <p:cNvSpPr txBox="1">
            <a:spLocks noChangeArrowheads="1"/>
          </p:cNvSpPr>
          <p:nvPr/>
        </p:nvSpPr>
        <p:spPr bwMode="auto">
          <a:xfrm>
            <a:off x="7008433" y="1054746"/>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1</a:t>
            </a:r>
            <a:endParaRPr lang="en-GB" altLang="x-none" dirty="0">
              <a:solidFill>
                <a:srgbClr val="CC6600"/>
              </a:solidFill>
            </a:endParaRPr>
          </a:p>
        </p:txBody>
      </p:sp>
      <p:sp>
        <p:nvSpPr>
          <p:cNvPr id="67704" name="Text Box 120"/>
          <p:cNvSpPr txBox="1">
            <a:spLocks noChangeArrowheads="1"/>
          </p:cNvSpPr>
          <p:nvPr/>
        </p:nvSpPr>
        <p:spPr bwMode="auto">
          <a:xfrm>
            <a:off x="5544714" y="1333657"/>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N</a:t>
            </a:r>
            <a:endParaRPr lang="en-GB" altLang="x-none" dirty="0">
              <a:solidFill>
                <a:srgbClr val="CC6600"/>
              </a:solidFill>
            </a:endParaRPr>
          </a:p>
        </p:txBody>
      </p:sp>
      <p:sp>
        <p:nvSpPr>
          <p:cNvPr id="67712" name="Text Box 128"/>
          <p:cNvSpPr txBox="1">
            <a:spLocks noChangeArrowheads="1"/>
          </p:cNvSpPr>
          <p:nvPr/>
        </p:nvSpPr>
        <p:spPr bwMode="auto">
          <a:xfrm>
            <a:off x="4224338" y="3644903"/>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N</a:t>
            </a:r>
            <a:endParaRPr lang="en-GB" altLang="x-none" dirty="0">
              <a:solidFill>
                <a:srgbClr val="CC6600"/>
              </a:solidFill>
            </a:endParaRPr>
          </a:p>
        </p:txBody>
      </p:sp>
      <p:sp>
        <p:nvSpPr>
          <p:cNvPr id="67713" name="Text Box 129"/>
          <p:cNvSpPr txBox="1">
            <a:spLocks noChangeArrowheads="1"/>
          </p:cNvSpPr>
          <p:nvPr/>
        </p:nvSpPr>
        <p:spPr bwMode="auto">
          <a:xfrm>
            <a:off x="6226839" y="5162908"/>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M</a:t>
            </a:r>
            <a:endParaRPr lang="en-GB" altLang="x-none" dirty="0">
              <a:solidFill>
                <a:srgbClr val="CC6600"/>
              </a:solidFill>
            </a:endParaRPr>
          </a:p>
        </p:txBody>
      </p:sp>
      <p:cxnSp>
        <p:nvCxnSpPr>
          <p:cNvPr id="67718" name="AutoShape 134"/>
          <p:cNvCxnSpPr>
            <a:cxnSpLocks noChangeShapeType="1"/>
          </p:cNvCxnSpPr>
          <p:nvPr/>
        </p:nvCxnSpPr>
        <p:spPr bwMode="auto">
          <a:xfrm rot="5400000">
            <a:off x="3819526" y="3862390"/>
            <a:ext cx="690562" cy="169863"/>
          </a:xfrm>
          <a:prstGeom prst="bentConnector3">
            <a:avLst>
              <a:gd name="adj1" fmla="val 49884"/>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67719" name="AutoShape 135"/>
          <p:cNvCxnSpPr>
            <a:cxnSpLocks noChangeShapeType="1"/>
          </p:cNvCxnSpPr>
          <p:nvPr/>
        </p:nvCxnSpPr>
        <p:spPr bwMode="auto">
          <a:xfrm flipV="1">
            <a:off x="5448301" y="5201728"/>
            <a:ext cx="1153189" cy="341430"/>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aphicFrame>
        <p:nvGraphicFramePr>
          <p:cNvPr id="38" name="Group 165">
            <a:extLst>
              <a:ext uri="{FF2B5EF4-FFF2-40B4-BE49-F238E27FC236}">
                <a16:creationId xmlns:a16="http://schemas.microsoft.com/office/drawing/2014/main" id="{5735B404-DF19-9946-AD3A-883CD624B7E7}"/>
              </a:ext>
            </a:extLst>
          </p:cNvPr>
          <p:cNvGraphicFramePr>
            <a:graphicFrameLocks/>
          </p:cNvGraphicFramePr>
          <p:nvPr>
            <p:extLst/>
          </p:nvPr>
        </p:nvGraphicFramePr>
        <p:xfrm>
          <a:off x="6049963" y="2751536"/>
          <a:ext cx="1841500" cy="1520825"/>
        </p:xfrm>
        <a:graphic>
          <a:graphicData uri="http://schemas.openxmlformats.org/drawingml/2006/table">
            <a:tbl>
              <a:tblPr/>
              <a:tblGrid>
                <a:gridCol w="792162">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tblGrid>
              <a:tr h="339725">
                <a:tc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STYLE</a:t>
                      </a:r>
                      <a:endParaRPr kumimoji="0" lang="en-GB" altLang="x-none" sz="900" b="1" i="0" u="none" strike="noStrike" cap="none" normalizeH="0" baseline="0" dirty="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extLst>
                  <a:ext uri="{0D108BD9-81ED-4DB2-BD59-A6C34878D82A}">
                    <a16:rowId xmlns:a16="http://schemas.microsoft.com/office/drawing/2014/main" val="10000"/>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dirty="0">
                          <a:ln>
                            <a:noFill/>
                          </a:ln>
                          <a:solidFill>
                            <a:schemeClr val="tx1"/>
                          </a:solidFill>
                          <a:effectLst/>
                          <a:latin typeface="Arial" charset="0"/>
                        </a:rPr>
                        <a:t>STYLE_ID</a:t>
                      </a:r>
                      <a:endParaRPr kumimoji="0" lang="en-GB" altLang="x-none" sz="900" b="1" i="0" u="sng" strike="noStrike" cap="none" normalizeH="0" baseline="0" dirty="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STYLE</a:t>
                      </a:r>
                      <a:endParaRPr kumimoji="0" lang="en-GB" altLang="x-none" sz="900" b="1"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1"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Italian</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Sea Food</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41" name="AutoShape 118">
            <a:extLst>
              <a:ext uri="{FF2B5EF4-FFF2-40B4-BE49-F238E27FC236}">
                <a16:creationId xmlns:a16="http://schemas.microsoft.com/office/drawing/2014/main" id="{A7CBF992-8695-2448-B7E8-F8326A6AA2DF}"/>
              </a:ext>
            </a:extLst>
          </p:cNvPr>
          <p:cNvCxnSpPr>
            <a:cxnSpLocks noChangeShapeType="1"/>
            <a:endCxn id="38" idx="0"/>
          </p:cNvCxnSpPr>
          <p:nvPr/>
        </p:nvCxnSpPr>
        <p:spPr bwMode="auto">
          <a:xfrm>
            <a:off x="5611719" y="1917701"/>
            <a:ext cx="1358995" cy="833835"/>
          </a:xfrm>
          <a:prstGeom prst="bentConnector2">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45" name="Text Box 120">
            <a:extLst>
              <a:ext uri="{FF2B5EF4-FFF2-40B4-BE49-F238E27FC236}">
                <a16:creationId xmlns:a16="http://schemas.microsoft.com/office/drawing/2014/main" id="{A500EB1D-1539-8F49-9535-C6336FF53E10}"/>
              </a:ext>
            </a:extLst>
          </p:cNvPr>
          <p:cNvSpPr txBox="1">
            <a:spLocks noChangeArrowheads="1"/>
          </p:cNvSpPr>
          <p:nvPr/>
        </p:nvSpPr>
        <p:spPr bwMode="auto">
          <a:xfrm>
            <a:off x="5551890" y="1941679"/>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N</a:t>
            </a:r>
            <a:endParaRPr lang="en-GB" altLang="x-none" dirty="0">
              <a:solidFill>
                <a:srgbClr val="CC6600"/>
              </a:solidFill>
            </a:endParaRPr>
          </a:p>
        </p:txBody>
      </p:sp>
      <p:sp>
        <p:nvSpPr>
          <p:cNvPr id="46" name="Text Box 119">
            <a:extLst>
              <a:ext uri="{FF2B5EF4-FFF2-40B4-BE49-F238E27FC236}">
                <a16:creationId xmlns:a16="http://schemas.microsoft.com/office/drawing/2014/main" id="{FDA7ECDA-5B4A-784C-A1F6-CC4DDD12ADA9}"/>
              </a:ext>
            </a:extLst>
          </p:cNvPr>
          <p:cNvSpPr txBox="1">
            <a:spLocks noChangeArrowheads="1"/>
          </p:cNvSpPr>
          <p:nvPr/>
        </p:nvSpPr>
        <p:spPr bwMode="auto">
          <a:xfrm>
            <a:off x="6697283" y="2420014"/>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1</a:t>
            </a:r>
            <a:endParaRPr lang="en-GB" altLang="x-none" dirty="0">
              <a:solidFill>
                <a:srgbClr val="CC6600"/>
              </a:solidFill>
            </a:endParaRPr>
          </a:p>
        </p:txBody>
      </p:sp>
      <p:graphicFrame>
        <p:nvGraphicFramePr>
          <p:cNvPr id="47" name="Group 165">
            <a:extLst>
              <a:ext uri="{FF2B5EF4-FFF2-40B4-BE49-F238E27FC236}">
                <a16:creationId xmlns:a16="http://schemas.microsoft.com/office/drawing/2014/main" id="{425FFA9E-7D12-2747-BB01-6B572E7DDDB3}"/>
              </a:ext>
            </a:extLst>
          </p:cNvPr>
          <p:cNvGraphicFramePr>
            <a:graphicFrameLocks/>
          </p:cNvGraphicFramePr>
          <p:nvPr>
            <p:extLst>
              <p:ext uri="{D42A27DB-BD31-4B8C-83A1-F6EECF244321}">
                <p14:modId xmlns:p14="http://schemas.microsoft.com/office/powerpoint/2010/main" val="2479581295"/>
              </p:ext>
            </p:extLst>
          </p:nvPr>
        </p:nvGraphicFramePr>
        <p:xfrm>
          <a:off x="8697254" y="2469762"/>
          <a:ext cx="2149422" cy="1914525"/>
        </p:xfrm>
        <a:graphic>
          <a:graphicData uri="http://schemas.openxmlformats.org/drawingml/2006/table">
            <a:tbl>
              <a:tblPr/>
              <a:tblGrid>
                <a:gridCol w="1056346">
                  <a:extLst>
                    <a:ext uri="{9D8B030D-6E8A-4147-A177-3AD203B41FA5}">
                      <a16:colId xmlns:a16="http://schemas.microsoft.com/office/drawing/2014/main" val="20000"/>
                    </a:ext>
                  </a:extLst>
                </a:gridCol>
                <a:gridCol w="1093076">
                  <a:extLst>
                    <a:ext uri="{9D8B030D-6E8A-4147-A177-3AD203B41FA5}">
                      <a16:colId xmlns:a16="http://schemas.microsoft.com/office/drawing/2014/main" val="20001"/>
                    </a:ext>
                  </a:extLst>
                </a:gridCol>
              </a:tblGrid>
              <a:tr h="339725">
                <a:tc gridSpan="2">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COUNTRY</a:t>
                      </a:r>
                      <a:endParaRPr kumimoji="0" lang="en-GB" altLang="x-none" sz="900" b="1" i="0" u="none" strike="noStrike" cap="none" normalizeH="0" baseline="0" dirty="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1D1D1"/>
                    </a:solidFill>
                  </a:tcPr>
                </a:tc>
                <a:tc hMerge="1">
                  <a:txBody>
                    <a:bodyPr/>
                    <a:lstStyle/>
                    <a:p>
                      <a:endParaRPr lang="en-GB"/>
                    </a:p>
                  </a:txBody>
                  <a:tcPr/>
                </a:tc>
                <a:extLst>
                  <a:ext uri="{0D108BD9-81ED-4DB2-BD59-A6C34878D82A}">
                    <a16:rowId xmlns:a16="http://schemas.microsoft.com/office/drawing/2014/main" val="10000"/>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sng" strike="noStrike" cap="none" normalizeH="0" baseline="0" dirty="0">
                          <a:ln>
                            <a:noFill/>
                          </a:ln>
                          <a:solidFill>
                            <a:schemeClr val="tx1"/>
                          </a:solidFill>
                          <a:effectLst/>
                          <a:latin typeface="Arial" charset="0"/>
                        </a:rPr>
                        <a:t>COUNTRY_ID</a:t>
                      </a:r>
                      <a:endParaRPr kumimoji="0" lang="en-GB" altLang="x-none" sz="900" b="1" i="0" u="sng" strike="noStrike" cap="none" normalizeH="0" baseline="0" dirty="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1" i="0" u="none" strike="noStrike" cap="none" normalizeH="0" baseline="0" dirty="0">
                          <a:ln>
                            <a:noFill/>
                          </a:ln>
                          <a:solidFill>
                            <a:schemeClr val="tx1"/>
                          </a:solidFill>
                          <a:effectLst/>
                          <a:latin typeface="Arial" charset="0"/>
                        </a:rPr>
                        <a:t>COUNTRY</a:t>
                      </a:r>
                      <a:endParaRPr kumimoji="0" lang="en-GB" altLang="x-none" sz="900" b="1"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1"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1</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dirty="0">
                          <a:ln>
                            <a:noFill/>
                          </a:ln>
                          <a:solidFill>
                            <a:schemeClr val="tx1"/>
                          </a:solidFill>
                          <a:effectLst/>
                          <a:latin typeface="Arial" charset="0"/>
                        </a:rPr>
                        <a:t>New Zealand</a:t>
                      </a:r>
                      <a:endParaRPr kumimoji="0" lang="en-GB" altLang="x-none" sz="9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endParaRPr kumimoji="0" lang="en-GB" altLang="x-none" sz="900" b="0" i="0" u="none" strike="noStrike" cap="none" normalizeH="0" baseline="0" dirty="0">
                        <a:ln>
                          <a:noFill/>
                        </a:ln>
                        <a:solidFill>
                          <a:schemeClr val="tx1"/>
                        </a:solidFill>
                        <a:effectLst/>
                        <a:latin typeface="Arial" charset="0"/>
                      </a:endParaRP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NZ" altLang="x-none" sz="900" b="0" i="0" u="none" strike="noStrike" cap="none" normalizeH="0" baseline="0">
                          <a:ln>
                            <a:noFill/>
                          </a:ln>
                          <a:solidFill>
                            <a:schemeClr val="tx1"/>
                          </a:solidFill>
                          <a:effectLst/>
                          <a:latin typeface="Arial" charset="0"/>
                        </a:rPr>
                        <a:t>2</a:t>
                      </a:r>
                      <a:endParaRPr kumimoji="0" lang="en-GB" altLang="x-none" sz="900" b="0" i="0" u="none" strike="noStrike" cap="none" normalizeH="0" baseline="0">
                        <a:ln>
                          <a:noFill/>
                        </a:ln>
                        <a:solidFill>
                          <a:schemeClr val="tx1"/>
                        </a:solidFill>
                        <a:effectLst/>
                        <a:latin typeface="Arial" charset="0"/>
                      </a:endParaRP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ts val="750"/>
                        </a:spcBef>
                        <a:buFont typeface="Arial" charset="0"/>
                        <a:defRPr sz="1900">
                          <a:solidFill>
                            <a:schemeClr val="tx1"/>
                          </a:solidFill>
                          <a:latin typeface="Calibri" charset="0"/>
                        </a:defRPr>
                      </a:lvl1pPr>
                      <a:lvl2pPr marL="742950" indent="-285750">
                        <a:lnSpc>
                          <a:spcPct val="90000"/>
                        </a:lnSpc>
                        <a:spcBef>
                          <a:spcPts val="375"/>
                        </a:spcBef>
                        <a:buFont typeface="Arial" charset="0"/>
                        <a:defRPr sz="1600">
                          <a:solidFill>
                            <a:schemeClr val="tx1"/>
                          </a:solidFill>
                          <a:latin typeface="Calibri" charset="0"/>
                        </a:defRPr>
                      </a:lvl2pPr>
                      <a:lvl3pPr marL="1143000" indent="-228600">
                        <a:lnSpc>
                          <a:spcPct val="90000"/>
                        </a:lnSpc>
                        <a:spcBef>
                          <a:spcPts val="375"/>
                        </a:spcBef>
                        <a:buFont typeface="Arial" charset="0"/>
                        <a:defRPr sz="1300">
                          <a:solidFill>
                            <a:schemeClr val="tx1"/>
                          </a:solidFill>
                          <a:latin typeface="Calibri" charset="0"/>
                        </a:defRPr>
                      </a:lvl3pPr>
                      <a:lvl4pPr marL="1600200" indent="-228600">
                        <a:lnSpc>
                          <a:spcPct val="90000"/>
                        </a:lnSpc>
                        <a:spcBef>
                          <a:spcPts val="375"/>
                        </a:spcBef>
                        <a:buFont typeface="Arial" charset="0"/>
                        <a:defRPr sz="1100">
                          <a:solidFill>
                            <a:schemeClr val="tx1"/>
                          </a:solidFill>
                          <a:latin typeface="Calibri" charset="0"/>
                        </a:defRPr>
                      </a:lvl4pPr>
                      <a:lvl5pPr marL="2057400" indent="-228600">
                        <a:lnSpc>
                          <a:spcPct val="90000"/>
                        </a:lnSpc>
                        <a:spcBef>
                          <a:spcPts val="375"/>
                        </a:spcBef>
                        <a:buFont typeface="Arial" charset="0"/>
                        <a:defRPr sz="1100">
                          <a:solidFill>
                            <a:schemeClr val="tx1"/>
                          </a:solidFill>
                          <a:latin typeface="Calibri" charset="0"/>
                        </a:defRPr>
                      </a:lvl5pPr>
                      <a:lvl6pPr marL="2514600" indent="-228600" fontAlgn="base">
                        <a:lnSpc>
                          <a:spcPct val="90000"/>
                        </a:lnSpc>
                        <a:spcBef>
                          <a:spcPts val="375"/>
                        </a:spcBef>
                        <a:spcAft>
                          <a:spcPct val="0"/>
                        </a:spcAft>
                        <a:buFont typeface="Arial" charset="0"/>
                        <a:defRPr sz="1100">
                          <a:solidFill>
                            <a:schemeClr val="tx1"/>
                          </a:solidFill>
                          <a:latin typeface="Calibri" charset="0"/>
                        </a:defRPr>
                      </a:lvl6pPr>
                      <a:lvl7pPr marL="2971800" indent="-228600" fontAlgn="base">
                        <a:lnSpc>
                          <a:spcPct val="90000"/>
                        </a:lnSpc>
                        <a:spcBef>
                          <a:spcPts val="375"/>
                        </a:spcBef>
                        <a:spcAft>
                          <a:spcPct val="0"/>
                        </a:spcAft>
                        <a:buFont typeface="Arial" charset="0"/>
                        <a:defRPr sz="1100">
                          <a:solidFill>
                            <a:schemeClr val="tx1"/>
                          </a:solidFill>
                          <a:latin typeface="Calibri" charset="0"/>
                        </a:defRPr>
                      </a:lvl7pPr>
                      <a:lvl8pPr marL="3429000" indent="-228600" fontAlgn="base">
                        <a:lnSpc>
                          <a:spcPct val="90000"/>
                        </a:lnSpc>
                        <a:spcBef>
                          <a:spcPts val="375"/>
                        </a:spcBef>
                        <a:spcAft>
                          <a:spcPct val="0"/>
                        </a:spcAft>
                        <a:buFont typeface="Arial" charset="0"/>
                        <a:defRPr sz="1100">
                          <a:solidFill>
                            <a:schemeClr val="tx1"/>
                          </a:solidFill>
                          <a:latin typeface="Calibri" charset="0"/>
                        </a:defRPr>
                      </a:lvl8pPr>
                      <a:lvl9pPr marL="3886200" indent="-228600" fontAlgn="base">
                        <a:lnSpc>
                          <a:spcPct val="90000"/>
                        </a:lnSpc>
                        <a:spcBef>
                          <a:spcPts val="375"/>
                        </a:spcBef>
                        <a:spcAft>
                          <a:spcPct val="0"/>
                        </a:spcAft>
                        <a:buFont typeface="Arial" charset="0"/>
                        <a:defRPr sz="11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Australia</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700">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3</a:t>
                      </a:r>
                    </a:p>
                  </a:txBody>
                  <a:tcPr marT="45718" marB="457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charset="2"/>
                        <a:buNone/>
                        <a:tabLst/>
                      </a:pPr>
                      <a:r>
                        <a:rPr kumimoji="0" lang="en-GB" altLang="x-none" sz="900" b="0" i="0" u="none" strike="noStrike" cap="none" normalizeH="0" baseline="0" dirty="0">
                          <a:ln>
                            <a:noFill/>
                          </a:ln>
                          <a:solidFill>
                            <a:schemeClr val="tx1"/>
                          </a:solidFill>
                          <a:effectLst/>
                          <a:latin typeface="Arial" charset="0"/>
                        </a:rPr>
                        <a:t>France</a:t>
                      </a:r>
                    </a:p>
                  </a:txBody>
                  <a:tcPr marT="45718" marB="457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8921753"/>
                  </a:ext>
                </a:extLst>
              </a:tr>
            </a:tbl>
          </a:graphicData>
        </a:graphic>
      </p:graphicFrame>
      <p:cxnSp>
        <p:nvCxnSpPr>
          <p:cNvPr id="48" name="AutoShape 118">
            <a:extLst>
              <a:ext uri="{FF2B5EF4-FFF2-40B4-BE49-F238E27FC236}">
                <a16:creationId xmlns:a16="http://schemas.microsoft.com/office/drawing/2014/main" id="{1088DECA-C73A-2C4C-AAC7-47C36D7CBA4C}"/>
              </a:ext>
            </a:extLst>
          </p:cNvPr>
          <p:cNvCxnSpPr>
            <a:cxnSpLocks noChangeShapeType="1"/>
          </p:cNvCxnSpPr>
          <p:nvPr/>
        </p:nvCxnSpPr>
        <p:spPr bwMode="auto">
          <a:xfrm rot="5400000">
            <a:off x="7445913" y="3820479"/>
            <a:ext cx="2056071" cy="446619"/>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51" name="Text Box 119">
            <a:extLst>
              <a:ext uri="{FF2B5EF4-FFF2-40B4-BE49-F238E27FC236}">
                <a16:creationId xmlns:a16="http://schemas.microsoft.com/office/drawing/2014/main" id="{24C3C901-4951-A845-AF30-ED262E4187A5}"/>
              </a:ext>
            </a:extLst>
          </p:cNvPr>
          <p:cNvSpPr txBox="1">
            <a:spLocks noChangeArrowheads="1"/>
          </p:cNvSpPr>
          <p:nvPr/>
        </p:nvSpPr>
        <p:spPr bwMode="auto">
          <a:xfrm>
            <a:off x="8362092" y="372460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1</a:t>
            </a:r>
            <a:endParaRPr lang="en-GB" altLang="x-none" dirty="0">
              <a:solidFill>
                <a:srgbClr val="CC6600"/>
              </a:solidFill>
            </a:endParaRPr>
          </a:p>
        </p:txBody>
      </p:sp>
      <p:sp>
        <p:nvSpPr>
          <p:cNvPr id="52" name="Text Box 120">
            <a:extLst>
              <a:ext uri="{FF2B5EF4-FFF2-40B4-BE49-F238E27FC236}">
                <a16:creationId xmlns:a16="http://schemas.microsoft.com/office/drawing/2014/main" id="{901149FA-F8C0-9E41-941D-28FEE8B6DB70}"/>
              </a:ext>
            </a:extLst>
          </p:cNvPr>
          <p:cNvSpPr txBox="1">
            <a:spLocks noChangeArrowheads="1"/>
          </p:cNvSpPr>
          <p:nvPr/>
        </p:nvSpPr>
        <p:spPr bwMode="auto">
          <a:xfrm>
            <a:off x="8206434" y="4696825"/>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NZ" altLang="x-none" dirty="0">
                <a:solidFill>
                  <a:srgbClr val="CC6600"/>
                </a:solidFill>
              </a:rPr>
              <a:t>N</a:t>
            </a:r>
            <a:endParaRPr lang="en-GB" altLang="x-none" dirty="0">
              <a:solidFill>
                <a:srgbClr val="CC6600"/>
              </a:solidFill>
            </a:endParaRPr>
          </a:p>
        </p:txBody>
      </p:sp>
    </p:spTree>
    <p:extLst>
      <p:ext uri="{BB962C8B-B14F-4D97-AF65-F5344CB8AC3E}">
        <p14:creationId xmlns:p14="http://schemas.microsoft.com/office/powerpoint/2010/main" val="351444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Materials </a:t>
            </a:r>
            <a:r>
              <a:rPr lang="en-US"/>
              <a:t>released </a:t>
            </a:r>
            <a:br>
              <a:rPr lang="en-US"/>
            </a:br>
            <a:r>
              <a:rPr lang="en-US"/>
              <a:t>under </a:t>
            </a:r>
            <a:r>
              <a:rPr lang="en-US" dirty="0"/>
              <a:t>CC-BY License</a:t>
            </a:r>
          </a:p>
        </p:txBody>
      </p:sp>
      <p:sp>
        <p:nvSpPr>
          <p:cNvPr id="3" name="Content Placeholder 2"/>
          <p:cNvSpPr>
            <a:spLocks noGrp="1"/>
          </p:cNvSpPr>
          <p:nvPr>
            <p:ph idx="1"/>
          </p:nvPr>
        </p:nvSpPr>
        <p:spPr/>
        <p:txBody>
          <a:bodyPr>
            <a:normAutofit/>
          </a:bodyPr>
          <a:lstStyle/>
          <a:p>
            <a:pPr marL="0" indent="0">
              <a:buNone/>
            </a:pPr>
            <a:r>
              <a:rPr lang="en-US" sz="2400" b="1" dirty="0"/>
              <a:t>You are free to:</a:t>
            </a:r>
            <a:endParaRPr lang="en-US" sz="2400" dirty="0"/>
          </a:p>
          <a:p>
            <a:pPr fontAlgn="base"/>
            <a:r>
              <a:rPr lang="en-US" b="1" dirty="0"/>
              <a:t>Share</a:t>
            </a:r>
            <a:r>
              <a:rPr lang="en-US" dirty="0"/>
              <a:t> — copy and redistribute the material in any medium or format</a:t>
            </a:r>
          </a:p>
          <a:p>
            <a:pPr fontAlgn="base"/>
            <a:r>
              <a:rPr lang="en-US" b="1" dirty="0"/>
              <a:t>Adapt</a:t>
            </a:r>
            <a:r>
              <a:rPr lang="en-US" dirty="0"/>
              <a:t> — remix, transform, and build upon the material for any purpose, even commercially.</a:t>
            </a:r>
          </a:p>
          <a:p>
            <a:pPr marL="0" indent="0">
              <a:buNone/>
            </a:pPr>
            <a:r>
              <a:rPr lang="en-US" dirty="0"/>
              <a:t>The licensor cannot revoke these freedoms as long as you follow the license terms.</a:t>
            </a:r>
          </a:p>
          <a:p>
            <a:pPr marL="0" indent="0">
              <a:buNone/>
            </a:pPr>
            <a:r>
              <a:rPr lang="en-US" sz="2400" b="1" dirty="0"/>
              <a:t>Under the following terms:</a:t>
            </a:r>
            <a:endParaRPr lang="en-US" sz="2400" dirty="0"/>
          </a:p>
          <a:p>
            <a:r>
              <a:rPr lang="en-US" b="1" dirty="0"/>
              <a:t>Attribution</a:t>
            </a:r>
            <a:r>
              <a:rPr lang="en-US" dirty="0"/>
              <a:t> — You must give appropriate credit, provide a link to the license, and indicate if changes were made. You may do so in any reasonable manner, but not in any way that suggests the licensor endorses you or your use.</a:t>
            </a:r>
          </a:p>
        </p:txBody>
      </p:sp>
      <p:pic>
        <p:nvPicPr>
          <p:cNvPr id="9218" name="Picture 2" descr="https://lh5.googleusercontent.com/sAUgPg3idNwn9CbkEYtUfs8AJfTeQ8a0eoZ4z45Au1zJSlwHjwjnDEtIskfXGh00MF4PCFOOrkqRgiI-X0tAxUarJx-qAnljxCFclaIGWPCJeUUBGiBk9p8T2_FNleYF6U1Fq0x_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271" y="687137"/>
            <a:ext cx="3247543" cy="113623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a:t>
            </a:fld>
            <a:endParaRPr lang="en-GB">
              <a:solidFill>
                <a:prstClr val="black">
                  <a:lumMod val="65000"/>
                  <a:lumOff val="35000"/>
                </a:prstClr>
              </a:solidFill>
            </a:endParaRPr>
          </a:p>
        </p:txBody>
      </p:sp>
    </p:spTree>
    <p:extLst>
      <p:ext uri="{BB962C8B-B14F-4D97-AF65-F5344CB8AC3E}">
        <p14:creationId xmlns:p14="http://schemas.microsoft.com/office/powerpoint/2010/main" val="1174917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8 Essential Services (</a:t>
            </a:r>
            <a:r>
              <a:rPr lang="en-US" dirty="0" err="1"/>
              <a:t>Codd</a:t>
            </a:r>
            <a:r>
              <a:rPr lang="en-US" dirty="0"/>
              <a:t> 1982)</a:t>
            </a:r>
          </a:p>
        </p:txBody>
      </p:sp>
      <p:sp>
        <p:nvSpPr>
          <p:cNvPr id="9" name="Content Placeholder 8"/>
          <p:cNvSpPr>
            <a:spLocks noGrp="1"/>
          </p:cNvSpPr>
          <p:nvPr>
            <p:ph idx="1"/>
          </p:nvPr>
        </p:nvSpPr>
        <p:spPr/>
        <p:txBody>
          <a:bodyPr>
            <a:normAutofit fontScale="85000" lnSpcReduction="20000"/>
          </a:bodyPr>
          <a:lstStyle/>
          <a:p>
            <a:pPr>
              <a:lnSpc>
                <a:spcPct val="90000"/>
              </a:lnSpc>
            </a:pPr>
            <a:r>
              <a:rPr lang="en-GB" altLang="en-US" sz="3000" dirty="0"/>
              <a:t>Data storage, retrieval and update</a:t>
            </a:r>
          </a:p>
          <a:p>
            <a:pPr>
              <a:lnSpc>
                <a:spcPct val="90000"/>
              </a:lnSpc>
            </a:pPr>
            <a:r>
              <a:rPr lang="en-GB" altLang="en-US" sz="3000" dirty="0"/>
              <a:t>A user-accessible </a:t>
            </a:r>
            <a:r>
              <a:rPr lang="en-GB" altLang="en-US" sz="3000" dirty="0" err="1"/>
              <a:t>catalog</a:t>
            </a:r>
            <a:r>
              <a:rPr lang="en-GB" altLang="en-US" sz="3000" dirty="0"/>
              <a:t> containing descriptions of data items</a:t>
            </a:r>
          </a:p>
          <a:p>
            <a:pPr>
              <a:lnSpc>
                <a:spcPct val="90000"/>
              </a:lnSpc>
            </a:pPr>
            <a:r>
              <a:rPr lang="en-GB" altLang="en-US" sz="3000" dirty="0"/>
              <a:t>Transaction support</a:t>
            </a:r>
          </a:p>
          <a:p>
            <a:pPr lvl="1">
              <a:lnSpc>
                <a:spcPct val="90000"/>
              </a:lnSpc>
            </a:pPr>
            <a:r>
              <a:rPr lang="en-GB" altLang="en-US" sz="2800" dirty="0"/>
              <a:t>If transaction has multiple parts, either all or none are done</a:t>
            </a:r>
          </a:p>
          <a:p>
            <a:pPr>
              <a:lnSpc>
                <a:spcPct val="90000"/>
              </a:lnSpc>
            </a:pPr>
            <a:r>
              <a:rPr lang="en-GB" altLang="en-US" sz="3000" dirty="0"/>
              <a:t>Concurrency control services</a:t>
            </a:r>
          </a:p>
          <a:p>
            <a:pPr>
              <a:lnSpc>
                <a:spcPct val="90000"/>
              </a:lnSpc>
            </a:pPr>
            <a:r>
              <a:rPr lang="en-GB" altLang="en-US" sz="3000" dirty="0"/>
              <a:t>Recovery services</a:t>
            </a:r>
          </a:p>
          <a:p>
            <a:pPr>
              <a:lnSpc>
                <a:spcPct val="90000"/>
              </a:lnSpc>
            </a:pPr>
            <a:r>
              <a:rPr lang="en-GB" altLang="en-US" sz="3000" dirty="0"/>
              <a:t>Authorization services</a:t>
            </a:r>
          </a:p>
          <a:p>
            <a:pPr>
              <a:lnSpc>
                <a:spcPct val="90000"/>
              </a:lnSpc>
            </a:pPr>
            <a:r>
              <a:rPr lang="en-GB" altLang="en-US" sz="3000" dirty="0"/>
              <a:t>Support for data communication (over network)</a:t>
            </a:r>
          </a:p>
          <a:p>
            <a:pPr>
              <a:lnSpc>
                <a:spcPct val="90000"/>
              </a:lnSpc>
            </a:pPr>
            <a:r>
              <a:rPr lang="en-GB" altLang="en-US" sz="3000" dirty="0"/>
              <a:t>Integrity services – ensures correctness of stored data</a:t>
            </a:r>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20</a:t>
            </a:fld>
            <a:endParaRPr lang="en-GB">
              <a:solidFill>
                <a:prstClr val="black">
                  <a:lumMod val="65000"/>
                  <a:lumOff val="35000"/>
                </a:prstClr>
              </a:solidFill>
            </a:endParaRPr>
          </a:p>
        </p:txBody>
      </p:sp>
    </p:spTree>
    <p:extLst>
      <p:ext uri="{BB962C8B-B14F-4D97-AF65-F5344CB8AC3E}">
        <p14:creationId xmlns:p14="http://schemas.microsoft.com/office/powerpoint/2010/main" val="869036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3081437" y="2118361"/>
            <a:ext cx="7525603" cy="4587239"/>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t" anchorCtr="1"/>
          <a:lstStyle/>
          <a:p>
            <a:r>
              <a:rPr lang="en-US" dirty="0">
                <a:solidFill>
                  <a:schemeClr val="tx1"/>
                </a:solidFill>
              </a:rPr>
              <a:t>DBMS</a:t>
            </a:r>
          </a:p>
        </p:txBody>
      </p:sp>
      <p:sp>
        <p:nvSpPr>
          <p:cNvPr id="8" name="Title 7"/>
          <p:cNvSpPr>
            <a:spLocks noGrp="1"/>
          </p:cNvSpPr>
          <p:nvPr>
            <p:ph type="title"/>
          </p:nvPr>
        </p:nvSpPr>
        <p:spPr/>
        <p:txBody>
          <a:bodyPr>
            <a:normAutofit/>
          </a:bodyPr>
          <a:lstStyle/>
          <a:p>
            <a:r>
              <a:rPr lang="en-US"/>
              <a:t>RDBMS Architecture</a:t>
            </a:r>
            <a:endParaRPr lang="en-US" dirty="0"/>
          </a:p>
        </p:txBody>
      </p:sp>
      <p:sp>
        <p:nvSpPr>
          <p:cNvPr id="5" name="Date Placeholder 4"/>
          <p:cNvSpPr>
            <a:spLocks noGrp="1"/>
          </p:cNvSpPr>
          <p:nvPr>
            <p:ph type="dt" sz="half" idx="10"/>
          </p:nvPr>
        </p:nvSpPr>
        <p:spPr/>
        <p:txBody>
          <a:bodyPr/>
          <a:lstStyle/>
          <a:p>
            <a:endParaRPr lang="en-GB" dirty="0">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7" name="Slide Number Placeholder 6"/>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21</a:t>
            </a:fld>
            <a:endParaRPr lang="en-GB">
              <a:solidFill>
                <a:prstClr val="black">
                  <a:lumMod val="65000"/>
                  <a:lumOff val="35000"/>
                </a:prstClr>
              </a:solidFill>
            </a:endParaRPr>
          </a:p>
        </p:txBody>
      </p:sp>
      <p:sp>
        <p:nvSpPr>
          <p:cNvPr id="9" name="Can 8"/>
          <p:cNvSpPr/>
          <p:nvPr/>
        </p:nvSpPr>
        <p:spPr>
          <a:xfrm>
            <a:off x="3366901" y="5151121"/>
            <a:ext cx="7002780" cy="1417955"/>
          </a:xfrm>
          <a:prstGeom prst="can">
            <a:avLst>
              <a:gd name="adj" fmla="val 14193"/>
            </a:avLst>
          </a:prstGeom>
        </p:spPr>
        <p:style>
          <a:lnRef idx="1">
            <a:schemeClr val="accent6"/>
          </a:lnRef>
          <a:fillRef idx="2">
            <a:schemeClr val="accent6"/>
          </a:fillRef>
          <a:effectRef idx="1">
            <a:schemeClr val="accent6"/>
          </a:effectRef>
          <a:fontRef idx="minor">
            <a:schemeClr val="dk1"/>
          </a:fontRef>
        </p:style>
        <p:txBody>
          <a:bodyPr rtlCol="0" anchor="t" anchorCtr="1"/>
          <a:lstStyle/>
          <a:p>
            <a:pPr algn="ctr"/>
            <a:endParaRPr lang="en-US" sz="2000" dirty="0"/>
          </a:p>
        </p:txBody>
      </p:sp>
      <p:grpSp>
        <p:nvGrpSpPr>
          <p:cNvPr id="14" name="Group 13"/>
          <p:cNvGrpSpPr/>
          <p:nvPr/>
        </p:nvGrpSpPr>
        <p:grpSpPr>
          <a:xfrm>
            <a:off x="3699510" y="5601700"/>
            <a:ext cx="6332220" cy="685800"/>
            <a:chOff x="2420022" y="5562600"/>
            <a:chExt cx="6332220" cy="685800"/>
          </a:xfrm>
        </p:grpSpPr>
        <p:sp>
          <p:nvSpPr>
            <p:cNvPr id="10" name="Rectangle 9"/>
            <p:cNvSpPr/>
            <p:nvPr/>
          </p:nvSpPr>
          <p:spPr>
            <a:xfrm>
              <a:off x="2420022" y="5562600"/>
              <a:ext cx="1368014" cy="685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Files</a:t>
              </a:r>
            </a:p>
          </p:txBody>
        </p:sp>
        <p:sp>
          <p:nvSpPr>
            <p:cNvPr id="11" name="Rectangle 10"/>
            <p:cNvSpPr/>
            <p:nvPr/>
          </p:nvSpPr>
          <p:spPr>
            <a:xfrm>
              <a:off x="4074757" y="5562600"/>
              <a:ext cx="1368014" cy="685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Catalog</a:t>
              </a:r>
            </a:p>
          </p:txBody>
        </p:sp>
        <p:sp>
          <p:nvSpPr>
            <p:cNvPr id="12" name="Rectangle 11"/>
            <p:cNvSpPr/>
            <p:nvPr/>
          </p:nvSpPr>
          <p:spPr>
            <a:xfrm>
              <a:off x="5729492" y="5562600"/>
              <a:ext cx="1368014" cy="685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Logs</a:t>
              </a:r>
            </a:p>
          </p:txBody>
        </p:sp>
        <p:sp>
          <p:nvSpPr>
            <p:cNvPr id="13" name="Rectangle 12"/>
            <p:cNvSpPr/>
            <p:nvPr/>
          </p:nvSpPr>
          <p:spPr>
            <a:xfrm>
              <a:off x="7384228" y="5562600"/>
              <a:ext cx="1368014" cy="685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Index Structure</a:t>
              </a:r>
            </a:p>
          </p:txBody>
        </p:sp>
      </p:grpSp>
      <p:sp>
        <p:nvSpPr>
          <p:cNvPr id="15" name="Rectangle 14"/>
          <p:cNvSpPr/>
          <p:nvPr/>
        </p:nvSpPr>
        <p:spPr>
          <a:xfrm>
            <a:off x="3366902" y="3786380"/>
            <a:ext cx="7002779" cy="999855"/>
          </a:xfrm>
          <a:prstGeom prst="rect">
            <a:avLst/>
          </a:prstGeom>
        </p:spPr>
        <p:style>
          <a:lnRef idx="1">
            <a:schemeClr val="accent4"/>
          </a:lnRef>
          <a:fillRef idx="2">
            <a:schemeClr val="accent4"/>
          </a:fillRef>
          <a:effectRef idx="1">
            <a:schemeClr val="accent4"/>
          </a:effectRef>
          <a:fontRef idx="minor">
            <a:schemeClr val="dk1"/>
          </a:fontRef>
        </p:style>
        <p:txBody>
          <a:bodyPr lIns="90000" rtlCol="0" anchor="ctr"/>
          <a:lstStyle/>
          <a:p>
            <a:endParaRPr lang="en-US" dirty="0"/>
          </a:p>
        </p:txBody>
      </p:sp>
      <p:sp>
        <p:nvSpPr>
          <p:cNvPr id="17" name="Rectangle 16"/>
          <p:cNvSpPr/>
          <p:nvPr/>
        </p:nvSpPr>
        <p:spPr>
          <a:xfrm>
            <a:off x="3364231" y="2366993"/>
            <a:ext cx="7002779" cy="10284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2" name="Down Arrow 21"/>
          <p:cNvSpPr/>
          <p:nvPr/>
        </p:nvSpPr>
        <p:spPr>
          <a:xfrm>
            <a:off x="6610350" y="4798776"/>
            <a:ext cx="510540" cy="352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Brace 22"/>
          <p:cNvSpPr/>
          <p:nvPr/>
        </p:nvSpPr>
        <p:spPr>
          <a:xfrm>
            <a:off x="2886156" y="5151121"/>
            <a:ext cx="536295" cy="13722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p:nvPr/>
        </p:nvSpPr>
        <p:spPr>
          <a:xfrm>
            <a:off x="2883536" y="3786380"/>
            <a:ext cx="556253" cy="9998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1542517" y="5515411"/>
            <a:ext cx="1426994" cy="400110"/>
          </a:xfrm>
          <a:prstGeom prst="rect">
            <a:avLst/>
          </a:prstGeom>
          <a:noFill/>
        </p:spPr>
        <p:txBody>
          <a:bodyPr wrap="none" rtlCol="0">
            <a:spAutoFit/>
          </a:bodyPr>
          <a:lstStyle/>
          <a:p>
            <a:r>
              <a:rPr lang="en-US" sz="2000" dirty="0"/>
              <a:t>Database</a:t>
            </a:r>
            <a:endParaRPr lang="en-US" dirty="0"/>
          </a:p>
        </p:txBody>
      </p:sp>
      <p:sp>
        <p:nvSpPr>
          <p:cNvPr id="27" name="TextBox 26"/>
          <p:cNvSpPr txBox="1"/>
          <p:nvPr/>
        </p:nvSpPr>
        <p:spPr>
          <a:xfrm>
            <a:off x="1542517" y="3929816"/>
            <a:ext cx="1343638" cy="707886"/>
          </a:xfrm>
          <a:prstGeom prst="rect">
            <a:avLst/>
          </a:prstGeom>
          <a:noFill/>
        </p:spPr>
        <p:txBody>
          <a:bodyPr wrap="none" rtlCol="0">
            <a:spAutoFit/>
          </a:bodyPr>
          <a:lstStyle/>
          <a:p>
            <a:r>
              <a:rPr lang="en-US" sz="2000" dirty="0"/>
              <a:t>Storage</a:t>
            </a:r>
            <a:br>
              <a:rPr lang="en-US" sz="2000"/>
            </a:br>
            <a:r>
              <a:rPr lang="en-US" sz="2000"/>
              <a:t>Manager</a:t>
            </a:r>
            <a:endParaRPr lang="en-US" dirty="0"/>
          </a:p>
        </p:txBody>
      </p:sp>
      <p:grpSp>
        <p:nvGrpSpPr>
          <p:cNvPr id="34" name="Group 33"/>
          <p:cNvGrpSpPr/>
          <p:nvPr/>
        </p:nvGrpSpPr>
        <p:grpSpPr>
          <a:xfrm>
            <a:off x="3603844" y="3969553"/>
            <a:ext cx="6523551" cy="719223"/>
            <a:chOff x="2127137" y="3924568"/>
            <a:chExt cx="6523551" cy="719223"/>
          </a:xfrm>
        </p:grpSpPr>
        <p:sp>
          <p:nvSpPr>
            <p:cNvPr id="30" name="Rectangle 29"/>
            <p:cNvSpPr/>
            <p:nvPr/>
          </p:nvSpPr>
          <p:spPr>
            <a:xfrm>
              <a:off x="7173341" y="3935905"/>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Transaction</a:t>
              </a:r>
              <a:br>
                <a:rPr lang="en-US" dirty="0"/>
              </a:br>
              <a:r>
                <a:rPr lang="en-US" dirty="0"/>
                <a:t>Manager</a:t>
              </a:r>
            </a:p>
          </p:txBody>
        </p:sp>
        <p:sp>
          <p:nvSpPr>
            <p:cNvPr id="31" name="Rectangle 30"/>
            <p:cNvSpPr/>
            <p:nvPr/>
          </p:nvSpPr>
          <p:spPr>
            <a:xfrm>
              <a:off x="5491273" y="3935905"/>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Security Control</a:t>
              </a:r>
            </a:p>
          </p:txBody>
        </p:sp>
        <p:sp>
          <p:nvSpPr>
            <p:cNvPr id="32" name="Rectangle 31"/>
            <p:cNvSpPr/>
            <p:nvPr/>
          </p:nvSpPr>
          <p:spPr>
            <a:xfrm>
              <a:off x="3809205" y="3924568"/>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Disk Manager</a:t>
              </a:r>
            </a:p>
          </p:txBody>
        </p:sp>
        <p:sp>
          <p:nvSpPr>
            <p:cNvPr id="33" name="Rectangle 32"/>
            <p:cNvSpPr/>
            <p:nvPr/>
          </p:nvSpPr>
          <p:spPr>
            <a:xfrm>
              <a:off x="2127137" y="3926178"/>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Buffer Manager</a:t>
              </a:r>
            </a:p>
          </p:txBody>
        </p:sp>
      </p:grpSp>
      <p:sp>
        <p:nvSpPr>
          <p:cNvPr id="35" name="Rectangle 34"/>
          <p:cNvSpPr/>
          <p:nvPr/>
        </p:nvSpPr>
        <p:spPr>
          <a:xfrm>
            <a:off x="8650048" y="2563170"/>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Code Generator</a:t>
            </a:r>
          </a:p>
        </p:txBody>
      </p:sp>
      <p:sp>
        <p:nvSpPr>
          <p:cNvPr id="36" name="Rectangle 35"/>
          <p:cNvSpPr/>
          <p:nvPr/>
        </p:nvSpPr>
        <p:spPr>
          <a:xfrm>
            <a:off x="6967980" y="2563170"/>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Physical </a:t>
            </a:r>
            <a:r>
              <a:rPr lang="en-US" dirty="0" err="1"/>
              <a:t>Optimiser</a:t>
            </a:r>
            <a:endParaRPr lang="en-US" dirty="0"/>
          </a:p>
        </p:txBody>
      </p:sp>
      <p:sp>
        <p:nvSpPr>
          <p:cNvPr id="37" name="Rectangle 36"/>
          <p:cNvSpPr/>
          <p:nvPr/>
        </p:nvSpPr>
        <p:spPr>
          <a:xfrm>
            <a:off x="5285912" y="2551833"/>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Logical </a:t>
            </a:r>
            <a:r>
              <a:rPr lang="en-US" dirty="0" err="1"/>
              <a:t>Optimiser</a:t>
            </a:r>
            <a:endParaRPr lang="en-US" dirty="0"/>
          </a:p>
        </p:txBody>
      </p:sp>
      <p:sp>
        <p:nvSpPr>
          <p:cNvPr id="38" name="Rectangle 37"/>
          <p:cNvSpPr/>
          <p:nvPr/>
        </p:nvSpPr>
        <p:spPr>
          <a:xfrm>
            <a:off x="3603844" y="2553443"/>
            <a:ext cx="1477347" cy="7078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Query Parser</a:t>
            </a:r>
          </a:p>
        </p:txBody>
      </p:sp>
      <p:sp>
        <p:nvSpPr>
          <p:cNvPr id="39" name="Left Brace 38"/>
          <p:cNvSpPr/>
          <p:nvPr/>
        </p:nvSpPr>
        <p:spPr>
          <a:xfrm>
            <a:off x="2883536" y="2387303"/>
            <a:ext cx="556253" cy="99985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1541981" y="2516404"/>
            <a:ext cx="1414043" cy="728980"/>
          </a:xfrm>
          <a:prstGeom prst="rect">
            <a:avLst/>
          </a:prstGeom>
          <a:noFill/>
        </p:spPr>
        <p:txBody>
          <a:bodyPr wrap="square" rtlCol="0">
            <a:spAutoFit/>
          </a:bodyPr>
          <a:lstStyle/>
          <a:p>
            <a:r>
              <a:rPr lang="en-US" sz="2000" dirty="0"/>
              <a:t>Query Processor</a:t>
            </a:r>
            <a:endParaRPr lang="en-US" dirty="0"/>
          </a:p>
        </p:txBody>
      </p:sp>
      <p:sp>
        <p:nvSpPr>
          <p:cNvPr id="41" name="Down Arrow 40"/>
          <p:cNvSpPr/>
          <p:nvPr/>
        </p:nvSpPr>
        <p:spPr>
          <a:xfrm>
            <a:off x="6610350" y="3429131"/>
            <a:ext cx="510540" cy="352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own Arrow 41"/>
          <p:cNvSpPr/>
          <p:nvPr/>
        </p:nvSpPr>
        <p:spPr>
          <a:xfrm>
            <a:off x="6610350" y="2011176"/>
            <a:ext cx="510540" cy="352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997758" y="1614764"/>
            <a:ext cx="1735723" cy="400110"/>
          </a:xfrm>
          <a:prstGeom prst="rect">
            <a:avLst/>
          </a:prstGeom>
          <a:noFill/>
        </p:spPr>
        <p:txBody>
          <a:bodyPr wrap="square" rtlCol="0">
            <a:spAutoFit/>
          </a:bodyPr>
          <a:lstStyle/>
          <a:p>
            <a:pPr algn="ctr"/>
            <a:r>
              <a:rPr lang="en-US" sz="2000"/>
              <a:t>SQL Queries</a:t>
            </a:r>
            <a:endParaRPr lang="en-US" dirty="0"/>
          </a:p>
        </p:txBody>
      </p:sp>
    </p:spTree>
    <p:extLst>
      <p:ext uri="{BB962C8B-B14F-4D97-AF65-F5344CB8AC3E}">
        <p14:creationId xmlns:p14="http://schemas.microsoft.com/office/powerpoint/2010/main" val="68600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dissolv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500"/>
                                        <p:tgtEl>
                                          <p:spTgt spid="1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dissolv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dissolve">
                                      <p:cBhvr>
                                        <p:cTn id="51" dur="500"/>
                                        <p:tgtEl>
                                          <p:spTgt spid="3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dissolv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dissolve">
                                      <p:cBhvr>
                                        <p:cTn id="5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2" grpId="0" animBg="1"/>
      <p:bldP spid="24" grpId="0" animBg="1"/>
      <p:bldP spid="27" grpId="0"/>
      <p:bldP spid="35" grpId="0" animBg="1"/>
      <p:bldP spid="36" grpId="0" animBg="1"/>
      <p:bldP spid="37" grpId="0" animBg="1"/>
      <p:bldP spid="38" grpId="0" animBg="1"/>
      <p:bldP spid="39" grpId="0" animBg="1"/>
      <p:bldP spid="40" grpId="0"/>
      <p:bldP spid="41"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DBMS Components</a:t>
            </a:r>
          </a:p>
        </p:txBody>
      </p:sp>
      <p:sp>
        <p:nvSpPr>
          <p:cNvPr id="3" name="Content Placeholder 2"/>
          <p:cNvSpPr>
            <a:spLocks noGrp="1"/>
          </p:cNvSpPr>
          <p:nvPr>
            <p:ph idx="1"/>
          </p:nvPr>
        </p:nvSpPr>
        <p:spPr/>
        <p:txBody>
          <a:bodyPr>
            <a:normAutofit fontScale="77500" lnSpcReduction="20000"/>
          </a:bodyPr>
          <a:lstStyle/>
          <a:p>
            <a:pPr marL="0" indent="0">
              <a:buNone/>
            </a:pPr>
            <a:r>
              <a:rPr lang="en-GB" altLang="en-US" sz="3400" dirty="0"/>
              <a:t>A DBMS is a complicated software system containing many components:</a:t>
            </a:r>
          </a:p>
          <a:p>
            <a:r>
              <a:rPr lang="en-GB" altLang="en-US" sz="3400" b="1" dirty="0"/>
              <a:t>Query processor </a:t>
            </a:r>
            <a:r>
              <a:rPr lang="en-GB" altLang="en-US" sz="3400" dirty="0"/>
              <a:t>- translates user/application queries into low level data manipulation actions.</a:t>
            </a:r>
          </a:p>
          <a:p>
            <a:pPr lvl="1"/>
            <a:r>
              <a:rPr lang="en-GB" altLang="en-US" sz="2800" dirty="0"/>
              <a:t>Sub-components: query parser, query optimizer</a:t>
            </a:r>
          </a:p>
          <a:p>
            <a:r>
              <a:rPr lang="en-GB" altLang="en-US" sz="3400" b="1" dirty="0"/>
              <a:t>Storage manager </a:t>
            </a:r>
            <a:r>
              <a:rPr lang="en-GB" altLang="en-US" sz="3400" dirty="0"/>
              <a:t>- maintains storage information including memory allocation, buffer management, and file storage.</a:t>
            </a:r>
          </a:p>
          <a:p>
            <a:pPr lvl="1"/>
            <a:r>
              <a:rPr lang="en-GB" altLang="en-US" sz="2800" dirty="0"/>
              <a:t>Sub-components: buffer manager, file manager, security controller, t</a:t>
            </a:r>
            <a:r>
              <a:rPr lang="en-GB" altLang="en-US" sz="3000" dirty="0"/>
              <a:t>ransaction manager (performs scheduling of operations and implements concurrency control algorithms)</a:t>
            </a:r>
          </a:p>
          <a:p>
            <a:r>
              <a:rPr lang="en-GB" altLang="en-US" sz="3200" b="1" dirty="0"/>
              <a:t>Database </a:t>
            </a:r>
            <a:r>
              <a:rPr lang="en-GB" altLang="en-US" sz="3200" dirty="0"/>
              <a:t>– stores data on disk</a:t>
            </a:r>
          </a:p>
          <a:p>
            <a:pPr lvl="1"/>
            <a:r>
              <a:rPr lang="en-GB" altLang="en-US" sz="3000" dirty="0"/>
              <a:t>Sub-components: Data files, </a:t>
            </a:r>
            <a:r>
              <a:rPr lang="en-GB" altLang="en-US" sz="3000" dirty="0" err="1"/>
              <a:t>catalog</a:t>
            </a:r>
            <a:r>
              <a:rPr lang="en-GB" altLang="en-US" sz="3000" dirty="0"/>
              <a:t> files, logs, index structure</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pPr/>
              <a:t>22</a:t>
            </a:fld>
            <a:endParaRPr lang="en-GB"/>
          </a:p>
        </p:txBody>
      </p:sp>
    </p:spTree>
    <p:extLst>
      <p:ext uri="{BB962C8B-B14F-4D97-AF65-F5344CB8AC3E}">
        <p14:creationId xmlns:p14="http://schemas.microsoft.com/office/powerpoint/2010/main" val="37371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ANSI-SPARC Three Tier Architecture</a:t>
            </a:r>
          </a:p>
        </p:txBody>
      </p:sp>
      <p:sp>
        <p:nvSpPr>
          <p:cNvPr id="3" name="Date Placeholder 2"/>
          <p:cNvSpPr>
            <a:spLocks noGrp="1"/>
          </p:cNvSpPr>
          <p:nvPr>
            <p:ph type="dt" sz="half" idx="10"/>
          </p:nvPr>
        </p:nvSpPr>
        <p:spPr/>
        <p:txBody>
          <a:bodyPr/>
          <a:lstStyle/>
          <a:p>
            <a:endParaRPr lang="en-GB" dirty="0">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5" name="Slide Number Placeholder 4"/>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23</a:t>
            </a:fld>
            <a:endParaRPr lang="en-GB">
              <a:solidFill>
                <a:prstClr val="black">
                  <a:lumMod val="65000"/>
                  <a:lumOff val="35000"/>
                </a:prstClr>
              </a:solidFill>
            </a:endParaRPr>
          </a:p>
        </p:txBody>
      </p:sp>
      <p:sp>
        <p:nvSpPr>
          <p:cNvPr id="6" name="Can 5"/>
          <p:cNvSpPr/>
          <p:nvPr/>
        </p:nvSpPr>
        <p:spPr>
          <a:xfrm>
            <a:off x="5271407" y="5668897"/>
            <a:ext cx="1615044" cy="890649"/>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Database</a:t>
            </a:r>
          </a:p>
        </p:txBody>
      </p:sp>
      <p:sp>
        <p:nvSpPr>
          <p:cNvPr id="7" name="Rectangle 6"/>
          <p:cNvSpPr/>
          <p:nvPr/>
        </p:nvSpPr>
        <p:spPr>
          <a:xfrm>
            <a:off x="5270593" y="4358158"/>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Physical Schema</a:t>
            </a:r>
          </a:p>
        </p:txBody>
      </p:sp>
      <p:sp>
        <p:nvSpPr>
          <p:cNvPr id="8" name="Rectangle 7"/>
          <p:cNvSpPr/>
          <p:nvPr/>
        </p:nvSpPr>
        <p:spPr>
          <a:xfrm>
            <a:off x="5270593" y="3047420"/>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Logical Schema</a:t>
            </a:r>
          </a:p>
        </p:txBody>
      </p:sp>
      <p:grpSp>
        <p:nvGrpSpPr>
          <p:cNvPr id="13" name="Group 12"/>
          <p:cNvGrpSpPr/>
          <p:nvPr/>
        </p:nvGrpSpPr>
        <p:grpSpPr>
          <a:xfrm>
            <a:off x="2065126" y="1736682"/>
            <a:ext cx="8061751" cy="726509"/>
            <a:chOff x="500473" y="1736681"/>
            <a:chExt cx="8061751" cy="726509"/>
          </a:xfrm>
        </p:grpSpPr>
        <p:sp>
          <p:nvSpPr>
            <p:cNvPr id="9" name="Rectangle 8"/>
            <p:cNvSpPr/>
            <p:nvPr/>
          </p:nvSpPr>
          <p:spPr>
            <a:xfrm>
              <a:off x="500473" y="1736681"/>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View</a:t>
              </a:r>
            </a:p>
          </p:txBody>
        </p:sp>
        <p:sp>
          <p:nvSpPr>
            <p:cNvPr id="10" name="Rectangle 9"/>
            <p:cNvSpPr/>
            <p:nvPr/>
          </p:nvSpPr>
          <p:spPr>
            <a:xfrm>
              <a:off x="2649104" y="1736681"/>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View</a:t>
              </a:r>
            </a:p>
          </p:txBody>
        </p:sp>
        <p:sp>
          <p:nvSpPr>
            <p:cNvPr id="11" name="Rectangle 10"/>
            <p:cNvSpPr/>
            <p:nvPr/>
          </p:nvSpPr>
          <p:spPr>
            <a:xfrm>
              <a:off x="4797735" y="1736681"/>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View</a:t>
              </a:r>
            </a:p>
          </p:txBody>
        </p:sp>
        <p:sp>
          <p:nvSpPr>
            <p:cNvPr id="12" name="Rectangle 11"/>
            <p:cNvSpPr/>
            <p:nvPr/>
          </p:nvSpPr>
          <p:spPr>
            <a:xfrm>
              <a:off x="6946366" y="1736681"/>
              <a:ext cx="1615858" cy="7265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View</a:t>
              </a:r>
            </a:p>
          </p:txBody>
        </p:sp>
      </p:grpSp>
      <p:cxnSp>
        <p:nvCxnSpPr>
          <p:cNvPr id="14" name="Straight Arrow Connector 13"/>
          <p:cNvCxnSpPr>
            <a:stCxn id="7" idx="2"/>
            <a:endCxn id="6" idx="1"/>
          </p:cNvCxnSpPr>
          <p:nvPr/>
        </p:nvCxnSpPr>
        <p:spPr>
          <a:xfrm>
            <a:off x="6078523" y="5084666"/>
            <a:ext cx="407" cy="584230"/>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7" idx="0"/>
          </p:cNvCxnSpPr>
          <p:nvPr/>
        </p:nvCxnSpPr>
        <p:spPr>
          <a:xfrm>
            <a:off x="6078522" y="3773929"/>
            <a:ext cx="0" cy="584229"/>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8" idx="1"/>
          </p:cNvCxnSpPr>
          <p:nvPr/>
        </p:nvCxnSpPr>
        <p:spPr>
          <a:xfrm>
            <a:off x="2873055" y="2463190"/>
            <a:ext cx="2397539" cy="947484"/>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p:cNvCxnSpPr>
          <p:nvPr/>
        </p:nvCxnSpPr>
        <p:spPr>
          <a:xfrm>
            <a:off x="5021686" y="2463191"/>
            <a:ext cx="1056837" cy="584229"/>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2"/>
            <a:endCxn id="8" idx="0"/>
          </p:cNvCxnSpPr>
          <p:nvPr/>
        </p:nvCxnSpPr>
        <p:spPr>
          <a:xfrm flipH="1">
            <a:off x="6078522" y="2463191"/>
            <a:ext cx="1091794" cy="584229"/>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2" idx="2"/>
            <a:endCxn id="8" idx="3"/>
          </p:cNvCxnSpPr>
          <p:nvPr/>
        </p:nvCxnSpPr>
        <p:spPr>
          <a:xfrm flipH="1">
            <a:off x="6886451" y="2463190"/>
            <a:ext cx="2432496" cy="947484"/>
          </a:xfrm>
          <a:prstGeom prst="straightConnector1">
            <a:avLst/>
          </a:prstGeom>
          <a:ln w="31750">
            <a:solidFill>
              <a:schemeClr val="accent6">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524000" y="4066042"/>
            <a:ext cx="9144000" cy="7504"/>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700933" y="3596765"/>
            <a:ext cx="3392275" cy="369332"/>
          </a:xfrm>
          <a:prstGeom prst="rect">
            <a:avLst/>
          </a:prstGeom>
          <a:noFill/>
        </p:spPr>
        <p:txBody>
          <a:bodyPr wrap="none" rtlCol="0">
            <a:spAutoFit/>
          </a:bodyPr>
          <a:lstStyle/>
          <a:p>
            <a:r>
              <a:rPr lang="en-US" dirty="0"/>
              <a:t>Logical Data Independence</a:t>
            </a:r>
          </a:p>
        </p:txBody>
      </p:sp>
      <p:sp>
        <p:nvSpPr>
          <p:cNvPr id="37" name="TextBox 36"/>
          <p:cNvSpPr txBox="1"/>
          <p:nvPr/>
        </p:nvSpPr>
        <p:spPr>
          <a:xfrm>
            <a:off x="1700933" y="4173491"/>
            <a:ext cx="3469219" cy="369332"/>
          </a:xfrm>
          <a:prstGeom prst="rect">
            <a:avLst/>
          </a:prstGeom>
          <a:noFill/>
        </p:spPr>
        <p:txBody>
          <a:bodyPr wrap="none" rtlCol="0">
            <a:spAutoFit/>
          </a:bodyPr>
          <a:lstStyle/>
          <a:p>
            <a:r>
              <a:rPr lang="en-US" dirty="0"/>
              <a:t>Physical Data Independence</a:t>
            </a:r>
          </a:p>
        </p:txBody>
      </p:sp>
    </p:spTree>
    <p:extLst>
      <p:ext uri="{BB962C8B-B14F-4D97-AF65-F5344CB8AC3E}">
        <p14:creationId xmlns:p14="http://schemas.microsoft.com/office/powerpoint/2010/main" val="17370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par>
                                <p:cTn id="30" presetID="9"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500"/>
                                        <p:tgtEl>
                                          <p:spTgt spid="36"/>
                                        </p:tgtEl>
                                      </p:cBhvr>
                                    </p:animEffect>
                                  </p:childTnLst>
                                </p:cTn>
                              </p:par>
                              <p:par>
                                <p:cTn id="41" presetID="9"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dissolve">
                                      <p:cBhvr>
                                        <p:cTn id="43" dur="500"/>
                                        <p:tgtEl>
                                          <p:spTgt spid="3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dissolv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6"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ANSI-SPARC Three Tier Architecture</a:t>
            </a:r>
          </a:p>
        </p:txBody>
      </p:sp>
      <p:sp>
        <p:nvSpPr>
          <p:cNvPr id="7" name="Content Placeholder 6"/>
          <p:cNvSpPr>
            <a:spLocks noGrp="1"/>
          </p:cNvSpPr>
          <p:nvPr>
            <p:ph idx="1"/>
          </p:nvPr>
        </p:nvSpPr>
        <p:spPr/>
        <p:txBody>
          <a:bodyPr>
            <a:normAutofit fontScale="92500" lnSpcReduction="10000"/>
          </a:bodyPr>
          <a:lstStyle/>
          <a:p>
            <a:r>
              <a:rPr lang="en-US" sz="2800" b="1" dirty="0"/>
              <a:t>External Level (Application Views)</a:t>
            </a:r>
          </a:p>
          <a:p>
            <a:pPr lvl="1"/>
            <a:r>
              <a:rPr lang="en-US" sz="2400" dirty="0"/>
              <a:t>Describes a part of the database that is relevant to a particular user. It excludes irrelevant data as well as data which the user is not </a:t>
            </a:r>
            <a:r>
              <a:rPr lang="en-US" sz="2400" dirty="0" err="1"/>
              <a:t>authorised</a:t>
            </a:r>
            <a:r>
              <a:rPr lang="en-US" sz="2400" dirty="0"/>
              <a:t> to access.</a:t>
            </a:r>
          </a:p>
          <a:p>
            <a:r>
              <a:rPr lang="en-US" sz="2800" b="1" dirty="0"/>
              <a:t>Conceptual Level (Logical Schema)</a:t>
            </a:r>
          </a:p>
          <a:p>
            <a:pPr lvl="1"/>
            <a:r>
              <a:rPr lang="en-US" sz="2400" dirty="0"/>
              <a:t>Describes what data is stored within the whole database and how the data is inter-related. </a:t>
            </a:r>
          </a:p>
          <a:p>
            <a:pPr lvl="1"/>
            <a:r>
              <a:rPr lang="en-US" sz="2400" dirty="0"/>
              <a:t>Does not specify how the data is physically stored.</a:t>
            </a:r>
          </a:p>
          <a:p>
            <a:r>
              <a:rPr lang="en-US" sz="2800" b="1" dirty="0"/>
              <a:t>Internal Level (Physical Schema)</a:t>
            </a:r>
          </a:p>
          <a:p>
            <a:pPr lvl="1"/>
            <a:r>
              <a:rPr lang="en-US" sz="2400" dirty="0"/>
              <a:t>How the database is physically represented on the computer system. How the data is actually stored in the database and on the computer hardware. </a:t>
            </a:r>
          </a:p>
        </p:txBody>
      </p:sp>
      <p:sp>
        <p:nvSpPr>
          <p:cNvPr id="3" name="Date Placeholder 2"/>
          <p:cNvSpPr>
            <a:spLocks noGrp="1"/>
          </p:cNvSpPr>
          <p:nvPr>
            <p:ph type="dt" sz="half" idx="10"/>
          </p:nvPr>
        </p:nvSpPr>
        <p:spPr/>
        <p:txBody>
          <a:bodyPr/>
          <a:lstStyle/>
          <a:p>
            <a:endParaRPr lang="en-GB" dirty="0">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5" name="Slide Number Placeholder 4"/>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24</a:t>
            </a:fld>
            <a:endParaRPr lang="en-GB">
              <a:solidFill>
                <a:prstClr val="black">
                  <a:lumMod val="65000"/>
                  <a:lumOff val="35000"/>
                </a:prstClr>
              </a:solidFill>
            </a:endParaRPr>
          </a:p>
        </p:txBody>
      </p:sp>
    </p:spTree>
    <p:extLst>
      <p:ext uri="{BB962C8B-B14F-4D97-AF65-F5344CB8AC3E}">
        <p14:creationId xmlns:p14="http://schemas.microsoft.com/office/powerpoint/2010/main" val="783089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Independence</a:t>
            </a:r>
          </a:p>
        </p:txBody>
      </p:sp>
      <p:sp>
        <p:nvSpPr>
          <p:cNvPr id="3" name="Content Placeholder 2"/>
          <p:cNvSpPr>
            <a:spLocks noGrp="1"/>
          </p:cNvSpPr>
          <p:nvPr>
            <p:ph idx="1"/>
          </p:nvPr>
        </p:nvSpPr>
        <p:spPr/>
        <p:txBody>
          <a:bodyPr>
            <a:normAutofit lnSpcReduction="10000"/>
          </a:bodyPr>
          <a:lstStyle/>
          <a:p>
            <a:pPr marL="0" indent="0">
              <a:buNone/>
            </a:pPr>
            <a:r>
              <a:rPr lang="en-US" i="1" dirty="0"/>
              <a:t>“To Insulate applications from how data is structured and stored”</a:t>
            </a:r>
          </a:p>
          <a:p>
            <a:r>
              <a:rPr lang="en-US" b="1" dirty="0"/>
              <a:t>Physical data independence</a:t>
            </a:r>
          </a:p>
          <a:p>
            <a:pPr lvl="1"/>
            <a:r>
              <a:rPr lang="en-US" dirty="0"/>
              <a:t>The format and </a:t>
            </a:r>
            <a:r>
              <a:rPr lang="en-US" dirty="0" err="1"/>
              <a:t>organisation</a:t>
            </a:r>
            <a:r>
              <a:rPr lang="en-US" dirty="0"/>
              <a:t> of the data can be altered without having to change the conceptual view or the applications that use it</a:t>
            </a:r>
          </a:p>
          <a:p>
            <a:pPr lvl="1"/>
            <a:r>
              <a:rPr lang="en-US" dirty="0"/>
              <a:t>Changes are usually made to improve performance.</a:t>
            </a:r>
          </a:p>
          <a:p>
            <a:pPr lvl="1"/>
            <a:r>
              <a:rPr lang="en-US" dirty="0"/>
              <a:t>DBMS achieve physical data independence.</a:t>
            </a:r>
          </a:p>
          <a:p>
            <a:r>
              <a:rPr lang="en-US" b="1" dirty="0"/>
              <a:t>Logical data independence</a:t>
            </a:r>
          </a:p>
          <a:p>
            <a:pPr lvl="1"/>
            <a:r>
              <a:rPr lang="en-US" dirty="0"/>
              <a:t>The conceptual schema can be altered without having to change the applications that use it.</a:t>
            </a:r>
          </a:p>
          <a:p>
            <a:pPr lvl="2"/>
            <a:r>
              <a:rPr lang="en-US" dirty="0"/>
              <a:t>E.g. An attribute ‘first names’ could be altered to ‘first name’ and ‘middle name’, but a View could be used to present the data conceptually in the same way.</a:t>
            </a:r>
          </a:p>
          <a:p>
            <a:pPr lvl="1"/>
            <a:r>
              <a:rPr lang="en-US" dirty="0"/>
              <a:t>DBMS achieve logical data independence for minor changes. Major changes will have a knock-on effect.</a:t>
            </a:r>
          </a:p>
          <a:p>
            <a:pPr lvl="2"/>
            <a:r>
              <a:rPr lang="en-US" dirty="0"/>
              <a:t>E.g. Changing a one-to-many relationship to many-to-many</a:t>
            </a:r>
          </a:p>
          <a:p>
            <a:endParaRPr lang="en-US"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25</a:t>
            </a:fld>
            <a:endParaRPr lang="en-GB">
              <a:solidFill>
                <a:prstClr val="black">
                  <a:lumMod val="65000"/>
                  <a:lumOff val="35000"/>
                </a:prstClr>
              </a:solidFill>
            </a:endParaRPr>
          </a:p>
        </p:txBody>
      </p:sp>
    </p:spTree>
    <p:extLst>
      <p:ext uri="{BB962C8B-B14F-4D97-AF65-F5344CB8AC3E}">
        <p14:creationId xmlns:p14="http://schemas.microsoft.com/office/powerpoint/2010/main" val="1112795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System Users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6367969"/>
              </p:ext>
            </p:extLst>
          </p:nvPr>
        </p:nvGraphicFramePr>
        <p:xfrm>
          <a:off x="1898650" y="1824039"/>
          <a:ext cx="8350250" cy="4745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26</a:t>
            </a:fld>
            <a:endParaRPr lang="en-GB">
              <a:solidFill>
                <a:prstClr val="black">
                  <a:lumMod val="65000"/>
                  <a:lumOff val="35000"/>
                </a:prstClr>
              </a:solidFill>
            </a:endParaRPr>
          </a:p>
        </p:txBody>
      </p:sp>
      <p:sp>
        <p:nvSpPr>
          <p:cNvPr id="8" name="Up Arrow 7"/>
          <p:cNvSpPr/>
          <p:nvPr/>
        </p:nvSpPr>
        <p:spPr>
          <a:xfrm>
            <a:off x="1024666" y="1694326"/>
            <a:ext cx="1044388" cy="4755515"/>
          </a:xfrm>
          <a:prstGeom prst="upArrow">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GB" sz="2400" dirty="0"/>
              <a:t>Number of individuals</a:t>
            </a:r>
          </a:p>
        </p:txBody>
      </p:sp>
      <p:sp>
        <p:nvSpPr>
          <p:cNvPr id="9" name="Up Arrow 8"/>
          <p:cNvSpPr/>
          <p:nvPr/>
        </p:nvSpPr>
        <p:spPr>
          <a:xfrm flipV="1">
            <a:off x="10078496" y="1694327"/>
            <a:ext cx="1044388" cy="4755515"/>
          </a:xfrm>
          <a:prstGeom prst="upArrow">
            <a:avLst/>
          </a:prstGeom>
        </p:spPr>
        <p:style>
          <a:lnRef idx="1">
            <a:schemeClr val="accent6"/>
          </a:lnRef>
          <a:fillRef idx="2">
            <a:schemeClr val="accent6"/>
          </a:fillRef>
          <a:effectRef idx="1">
            <a:schemeClr val="accent6"/>
          </a:effectRef>
          <a:fontRef idx="minor">
            <a:schemeClr val="dk1"/>
          </a:fontRef>
        </p:style>
        <p:txBody>
          <a:bodyPr vert="vert" rtlCol="0" anchor="ctr"/>
          <a:lstStyle/>
          <a:p>
            <a:pPr algn="ctr"/>
            <a:r>
              <a:rPr lang="en-GB" sz="2400" dirty="0"/>
              <a:t>Knowledge of database</a:t>
            </a:r>
          </a:p>
        </p:txBody>
      </p:sp>
    </p:spTree>
    <p:extLst>
      <p:ext uri="{BB962C8B-B14F-4D97-AF65-F5344CB8AC3E}">
        <p14:creationId xmlns:p14="http://schemas.microsoft.com/office/powerpoint/2010/main" val="124438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graphicEl>
                                              <a:dgm id="{864DEC1F-9826-5B4E-AE96-4E57D62D8150}"/>
                                            </p:graphicEl>
                                          </p:spTgt>
                                        </p:tgtEl>
                                        <p:attrNameLst>
                                          <p:attrName>style.visibility</p:attrName>
                                        </p:attrNameLst>
                                      </p:cBhvr>
                                      <p:to>
                                        <p:strVal val="visible"/>
                                      </p:to>
                                    </p:set>
                                    <p:animEffect transition="in" filter="dissolve">
                                      <p:cBhvr>
                                        <p:cTn id="7" dur="500"/>
                                        <p:tgtEl>
                                          <p:spTgt spid="7">
                                            <p:graphicEl>
                                              <a:dgm id="{864DEC1F-9826-5B4E-AE96-4E57D62D815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graphicEl>
                                              <a:dgm id="{821AD9B6-0D4C-174A-A88C-AAFA78371B0A}"/>
                                            </p:graphicEl>
                                          </p:spTgt>
                                        </p:tgtEl>
                                        <p:attrNameLst>
                                          <p:attrName>style.visibility</p:attrName>
                                        </p:attrNameLst>
                                      </p:cBhvr>
                                      <p:to>
                                        <p:strVal val="visible"/>
                                      </p:to>
                                    </p:set>
                                    <p:animEffect transition="in" filter="dissolve">
                                      <p:cBhvr>
                                        <p:cTn id="12" dur="500"/>
                                        <p:tgtEl>
                                          <p:spTgt spid="7">
                                            <p:graphicEl>
                                              <a:dgm id="{821AD9B6-0D4C-174A-A88C-AAFA78371B0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graphicEl>
                                              <a:dgm id="{F4F44871-D4B7-9349-8099-FCAE4BB2962A}"/>
                                            </p:graphicEl>
                                          </p:spTgt>
                                        </p:tgtEl>
                                        <p:attrNameLst>
                                          <p:attrName>style.visibility</p:attrName>
                                        </p:attrNameLst>
                                      </p:cBhvr>
                                      <p:to>
                                        <p:strVal val="visible"/>
                                      </p:to>
                                    </p:set>
                                    <p:animEffect transition="in" filter="dissolve">
                                      <p:cBhvr>
                                        <p:cTn id="17" dur="500"/>
                                        <p:tgtEl>
                                          <p:spTgt spid="7">
                                            <p:graphicEl>
                                              <a:dgm id="{F4F44871-D4B7-9349-8099-FCAE4BB2962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graphicEl>
                                              <a:dgm id="{7B49F702-04CC-674A-8EC5-14AEE02F24EB}"/>
                                            </p:graphicEl>
                                          </p:spTgt>
                                        </p:tgtEl>
                                        <p:attrNameLst>
                                          <p:attrName>style.visibility</p:attrName>
                                        </p:attrNameLst>
                                      </p:cBhvr>
                                      <p:to>
                                        <p:strVal val="visible"/>
                                      </p:to>
                                    </p:set>
                                    <p:animEffect transition="in" filter="dissolve">
                                      <p:cBhvr>
                                        <p:cTn id="22" dur="500"/>
                                        <p:tgtEl>
                                          <p:spTgt spid="7">
                                            <p:graphicEl>
                                              <a:dgm id="{7B49F702-04CC-674A-8EC5-14AEE02F24E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rev="1"/>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System Users</a:t>
            </a:r>
          </a:p>
        </p:txBody>
      </p:sp>
      <p:sp>
        <p:nvSpPr>
          <p:cNvPr id="3" name="Content Placeholder 2"/>
          <p:cNvSpPr>
            <a:spLocks noGrp="1"/>
          </p:cNvSpPr>
          <p:nvPr>
            <p:ph idx="1"/>
          </p:nvPr>
        </p:nvSpPr>
        <p:spPr/>
        <p:txBody>
          <a:bodyPr/>
          <a:lstStyle/>
          <a:p>
            <a:r>
              <a:rPr lang="en-GB" b="1" dirty="0"/>
              <a:t>End User:</a:t>
            </a:r>
            <a:r>
              <a:rPr lang="en-GB" dirty="0"/>
              <a:t> The people who utilise the content of the database through applications. Typically little to no knowledge of the underlying database.</a:t>
            </a:r>
          </a:p>
          <a:p>
            <a:r>
              <a:rPr lang="en-GB" b="1" dirty="0"/>
              <a:t>Application Developers:</a:t>
            </a:r>
            <a:r>
              <a:rPr lang="en-GB" dirty="0"/>
              <a:t> The people who deliver the applications to the end users. Their software will query, and potentially update, the content of the database. They need to be aware of the logical schema/view exposed to their application.</a:t>
            </a:r>
          </a:p>
          <a:p>
            <a:r>
              <a:rPr lang="en-GB" b="1" dirty="0"/>
              <a:t>Database Administrator (DBA):</a:t>
            </a:r>
            <a:r>
              <a:rPr lang="en-GB" dirty="0"/>
              <a:t> Manages the database. Detailed and extensive knowledge of the database:</a:t>
            </a:r>
          </a:p>
          <a:p>
            <a:pPr lvl="1"/>
            <a:r>
              <a:rPr lang="en-GB" dirty="0"/>
              <a:t>Designs logical and physical schemas</a:t>
            </a:r>
          </a:p>
          <a:p>
            <a:pPr lvl="1"/>
            <a:r>
              <a:rPr lang="en-GB" dirty="0"/>
              <a:t>Database tuning as needs evolve: adding indexes, evolving schemas</a:t>
            </a:r>
          </a:p>
          <a:p>
            <a:pPr lvl="1"/>
            <a:r>
              <a:rPr lang="en-GB" dirty="0"/>
              <a:t>Controls security and authorisation through access control</a:t>
            </a:r>
          </a:p>
          <a:p>
            <a:pPr lvl="1"/>
            <a:r>
              <a:rPr lang="en-GB" dirty="0"/>
              <a:t>System availability, backup, and recovery</a:t>
            </a:r>
          </a:p>
          <a:p>
            <a:pPr lvl="1"/>
            <a:endParaRPr lang="en-GB"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27</a:t>
            </a:fld>
            <a:endParaRPr lang="en-GB">
              <a:solidFill>
                <a:prstClr val="black">
                  <a:lumMod val="65000"/>
                  <a:lumOff val="35000"/>
                </a:prstClr>
              </a:solidFill>
            </a:endParaRPr>
          </a:p>
        </p:txBody>
      </p:sp>
    </p:spTree>
    <p:extLst>
      <p:ext uri="{BB962C8B-B14F-4D97-AF65-F5344CB8AC3E}">
        <p14:creationId xmlns:p14="http://schemas.microsoft.com/office/powerpoint/2010/main" val="1730664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Lifecycle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10658526"/>
              </p:ext>
            </p:extLst>
          </p:nvPr>
        </p:nvGraphicFramePr>
        <p:xfrm>
          <a:off x="1898650" y="1824039"/>
          <a:ext cx="8350250" cy="4745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28</a:t>
            </a:fld>
            <a:endParaRPr lang="en-GB">
              <a:solidFill>
                <a:prstClr val="black">
                  <a:lumMod val="65000"/>
                  <a:lumOff val="35000"/>
                </a:prstClr>
              </a:solidFill>
            </a:endParaRPr>
          </a:p>
        </p:txBody>
      </p:sp>
    </p:spTree>
    <p:extLst>
      <p:ext uri="{BB962C8B-B14F-4D97-AF65-F5344CB8AC3E}">
        <p14:creationId xmlns:p14="http://schemas.microsoft.com/office/powerpoint/2010/main" val="10100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graphicEl>
                                              <a:dgm id="{B7CBD4F2-232A-3242-A75F-2E90560A4432}"/>
                                            </p:graphicEl>
                                          </p:spTgt>
                                        </p:tgtEl>
                                        <p:attrNameLst>
                                          <p:attrName>style.visibility</p:attrName>
                                        </p:attrNameLst>
                                      </p:cBhvr>
                                      <p:to>
                                        <p:strVal val="visible"/>
                                      </p:to>
                                    </p:set>
                                    <p:animEffect transition="in" filter="dissolve">
                                      <p:cBhvr>
                                        <p:cTn id="7" dur="500"/>
                                        <p:tgtEl>
                                          <p:spTgt spid="7">
                                            <p:graphicEl>
                                              <a:dgm id="{B7CBD4F2-232A-3242-A75F-2E90560A4432}"/>
                                            </p:graphic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graphicEl>
                                              <a:dgm id="{8364F15B-2946-F14E-B044-A5D9734FA4C7}"/>
                                            </p:graphicEl>
                                          </p:spTgt>
                                        </p:tgtEl>
                                        <p:attrNameLst>
                                          <p:attrName>style.visibility</p:attrName>
                                        </p:attrNameLst>
                                      </p:cBhvr>
                                      <p:to>
                                        <p:strVal val="visible"/>
                                      </p:to>
                                    </p:set>
                                    <p:animEffect transition="in" filter="dissolve">
                                      <p:cBhvr>
                                        <p:cTn id="11" dur="500"/>
                                        <p:tgtEl>
                                          <p:spTgt spid="7">
                                            <p:graphicEl>
                                              <a:dgm id="{8364F15B-2946-F14E-B044-A5D9734FA4C7}"/>
                                            </p:graphic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7">
                                            <p:graphicEl>
                                              <a:dgm id="{6290E5BB-893D-174B-A3F2-4098F6923F5F}"/>
                                            </p:graphicEl>
                                          </p:spTgt>
                                        </p:tgtEl>
                                        <p:attrNameLst>
                                          <p:attrName>style.visibility</p:attrName>
                                        </p:attrNameLst>
                                      </p:cBhvr>
                                      <p:to>
                                        <p:strVal val="visible"/>
                                      </p:to>
                                    </p:set>
                                    <p:animEffect transition="in" filter="dissolve">
                                      <p:cBhvr>
                                        <p:cTn id="14" dur="500"/>
                                        <p:tgtEl>
                                          <p:spTgt spid="7">
                                            <p:graphicEl>
                                              <a:dgm id="{6290E5BB-893D-174B-A3F2-4098F6923F5F}"/>
                                            </p:graphicEl>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7">
                                            <p:graphicEl>
                                              <a:dgm id="{FAF336F3-F4D6-644B-AE70-23922007E392}"/>
                                            </p:graphicEl>
                                          </p:spTgt>
                                        </p:tgtEl>
                                        <p:attrNameLst>
                                          <p:attrName>style.visibility</p:attrName>
                                        </p:attrNameLst>
                                      </p:cBhvr>
                                      <p:to>
                                        <p:strVal val="visible"/>
                                      </p:to>
                                    </p:set>
                                    <p:animEffect transition="in" filter="dissolve">
                                      <p:cBhvr>
                                        <p:cTn id="18" dur="500"/>
                                        <p:tgtEl>
                                          <p:spTgt spid="7">
                                            <p:graphicEl>
                                              <a:dgm id="{FAF336F3-F4D6-644B-AE70-23922007E392}"/>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graphicEl>
                                              <a:dgm id="{BF2A7078-4011-2644-8260-5DC37A58A4B1}"/>
                                            </p:graphicEl>
                                          </p:spTgt>
                                        </p:tgtEl>
                                        <p:attrNameLst>
                                          <p:attrName>style.visibility</p:attrName>
                                        </p:attrNameLst>
                                      </p:cBhvr>
                                      <p:to>
                                        <p:strVal val="visible"/>
                                      </p:to>
                                    </p:set>
                                    <p:animEffect transition="in" filter="dissolve">
                                      <p:cBhvr>
                                        <p:cTn id="21" dur="500"/>
                                        <p:tgtEl>
                                          <p:spTgt spid="7">
                                            <p:graphicEl>
                                              <a:dgm id="{BF2A7078-4011-2644-8260-5DC37A58A4B1}"/>
                                            </p:graphicEl>
                                          </p:spTgt>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7">
                                            <p:graphicEl>
                                              <a:dgm id="{36BD0072-059A-5248-931C-14F4DB667262}"/>
                                            </p:graphicEl>
                                          </p:spTgt>
                                        </p:tgtEl>
                                        <p:attrNameLst>
                                          <p:attrName>style.visibility</p:attrName>
                                        </p:attrNameLst>
                                      </p:cBhvr>
                                      <p:to>
                                        <p:strVal val="visible"/>
                                      </p:to>
                                    </p:set>
                                    <p:animEffect transition="in" filter="dissolve">
                                      <p:cBhvr>
                                        <p:cTn id="25" dur="500"/>
                                        <p:tgtEl>
                                          <p:spTgt spid="7">
                                            <p:graphicEl>
                                              <a:dgm id="{36BD0072-059A-5248-931C-14F4DB667262}"/>
                                            </p:graphic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graphicEl>
                                              <a:dgm id="{9AF4D966-74D9-0F44-B82E-6F800E9964D4}"/>
                                            </p:graphicEl>
                                          </p:spTgt>
                                        </p:tgtEl>
                                        <p:attrNameLst>
                                          <p:attrName>style.visibility</p:attrName>
                                        </p:attrNameLst>
                                      </p:cBhvr>
                                      <p:to>
                                        <p:strVal val="visible"/>
                                      </p:to>
                                    </p:set>
                                    <p:animEffect transition="in" filter="dissolve">
                                      <p:cBhvr>
                                        <p:cTn id="28" dur="500"/>
                                        <p:tgtEl>
                                          <p:spTgt spid="7">
                                            <p:graphicEl>
                                              <a:dgm id="{9AF4D966-74D9-0F44-B82E-6F800E9964D4}"/>
                                            </p:graphicEl>
                                          </p:spTgt>
                                        </p:tgtEl>
                                      </p:cBhvr>
                                    </p:animEffect>
                                  </p:childTnLst>
                                </p:cTn>
                              </p:par>
                            </p:childTnLst>
                          </p:cTn>
                        </p:par>
                        <p:par>
                          <p:cTn id="29" fill="hold">
                            <p:stCondLst>
                              <p:cond delay="2000"/>
                            </p:stCondLst>
                            <p:childTnLst>
                              <p:par>
                                <p:cTn id="30" presetID="9" presetClass="entr" presetSubtype="0" fill="hold" grpId="0" nodeType="afterEffect">
                                  <p:stCondLst>
                                    <p:cond delay="0"/>
                                  </p:stCondLst>
                                  <p:childTnLst>
                                    <p:set>
                                      <p:cBhvr>
                                        <p:cTn id="31" dur="1" fill="hold">
                                          <p:stCondLst>
                                            <p:cond delay="0"/>
                                          </p:stCondLst>
                                        </p:cTn>
                                        <p:tgtEl>
                                          <p:spTgt spid="7">
                                            <p:graphicEl>
                                              <a:dgm id="{E996961E-9376-2348-A242-E4D6CE6E025D}"/>
                                            </p:graphicEl>
                                          </p:spTgt>
                                        </p:tgtEl>
                                        <p:attrNameLst>
                                          <p:attrName>style.visibility</p:attrName>
                                        </p:attrNameLst>
                                      </p:cBhvr>
                                      <p:to>
                                        <p:strVal val="visible"/>
                                      </p:to>
                                    </p:set>
                                    <p:animEffect transition="in" filter="dissolve">
                                      <p:cBhvr>
                                        <p:cTn id="32" dur="500"/>
                                        <p:tgtEl>
                                          <p:spTgt spid="7">
                                            <p:graphicEl>
                                              <a:dgm id="{E996961E-9376-2348-A242-E4D6CE6E025D}"/>
                                            </p:graphic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graphicEl>
                                              <a:dgm id="{6AA51947-5607-C34D-82D1-B7446AE34497}"/>
                                            </p:graphicEl>
                                          </p:spTgt>
                                        </p:tgtEl>
                                        <p:attrNameLst>
                                          <p:attrName>style.visibility</p:attrName>
                                        </p:attrNameLst>
                                      </p:cBhvr>
                                      <p:to>
                                        <p:strVal val="visible"/>
                                      </p:to>
                                    </p:set>
                                    <p:animEffect transition="in" filter="dissolve">
                                      <p:cBhvr>
                                        <p:cTn id="35" dur="500"/>
                                        <p:tgtEl>
                                          <p:spTgt spid="7">
                                            <p:graphicEl>
                                              <a:dgm id="{6AA51947-5607-C34D-82D1-B7446AE34497}"/>
                                            </p:graphicEl>
                                          </p:spTgt>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7">
                                            <p:graphicEl>
                                              <a:dgm id="{226621F7-ABCB-D54C-BD7F-314F10C15526}"/>
                                            </p:graphicEl>
                                          </p:spTgt>
                                        </p:tgtEl>
                                        <p:attrNameLst>
                                          <p:attrName>style.visibility</p:attrName>
                                        </p:attrNameLst>
                                      </p:cBhvr>
                                      <p:to>
                                        <p:strVal val="visible"/>
                                      </p:to>
                                    </p:set>
                                    <p:animEffect transition="in" filter="dissolve">
                                      <p:cBhvr>
                                        <p:cTn id="39" dur="500"/>
                                        <p:tgtEl>
                                          <p:spTgt spid="7">
                                            <p:graphicEl>
                                              <a:dgm id="{226621F7-ABCB-D54C-BD7F-314F10C15526}"/>
                                            </p:graphic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7">
                                            <p:graphicEl>
                                              <a:dgm id="{7E34E193-3950-6C48-8EEF-362B7271A946}"/>
                                            </p:graphicEl>
                                          </p:spTgt>
                                        </p:tgtEl>
                                        <p:attrNameLst>
                                          <p:attrName>style.visibility</p:attrName>
                                        </p:attrNameLst>
                                      </p:cBhvr>
                                      <p:to>
                                        <p:strVal val="visible"/>
                                      </p:to>
                                    </p:set>
                                    <p:animEffect transition="in" filter="dissolve">
                                      <p:cBhvr>
                                        <p:cTn id="42" dur="500"/>
                                        <p:tgtEl>
                                          <p:spTgt spid="7">
                                            <p:graphicEl>
                                              <a:dgm id="{7E34E193-3950-6C48-8EEF-362B7271A946}"/>
                                            </p:graphicEl>
                                          </p:spTgt>
                                        </p:tgtEl>
                                      </p:cBhvr>
                                    </p:animEffect>
                                  </p:childTnLst>
                                </p:cTn>
                              </p:par>
                            </p:childTnLst>
                          </p:cTn>
                        </p:par>
                        <p:par>
                          <p:cTn id="43" fill="hold">
                            <p:stCondLst>
                              <p:cond delay="3000"/>
                            </p:stCondLst>
                            <p:childTnLst>
                              <p:par>
                                <p:cTn id="44" presetID="9" presetClass="entr" presetSubtype="0" fill="hold" grpId="0" nodeType="afterEffect">
                                  <p:stCondLst>
                                    <p:cond delay="0"/>
                                  </p:stCondLst>
                                  <p:childTnLst>
                                    <p:set>
                                      <p:cBhvr>
                                        <p:cTn id="45" dur="1" fill="hold">
                                          <p:stCondLst>
                                            <p:cond delay="0"/>
                                          </p:stCondLst>
                                        </p:cTn>
                                        <p:tgtEl>
                                          <p:spTgt spid="7">
                                            <p:graphicEl>
                                              <a:dgm id="{8CC225B4-A072-754B-A377-7025CAF5E38B}"/>
                                            </p:graphicEl>
                                          </p:spTgt>
                                        </p:tgtEl>
                                        <p:attrNameLst>
                                          <p:attrName>style.visibility</p:attrName>
                                        </p:attrNameLst>
                                      </p:cBhvr>
                                      <p:to>
                                        <p:strVal val="visible"/>
                                      </p:to>
                                    </p:set>
                                    <p:animEffect transition="in" filter="dissolve">
                                      <p:cBhvr>
                                        <p:cTn id="46" dur="500"/>
                                        <p:tgtEl>
                                          <p:spTgt spid="7">
                                            <p:graphicEl>
                                              <a:dgm id="{8CC225B4-A072-754B-A377-7025CAF5E38B}"/>
                                            </p:graphic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
                                            <p:graphicEl>
                                              <a:dgm id="{D2257031-097B-A042-BC99-EB25E4C5F97F}"/>
                                            </p:graphicEl>
                                          </p:spTgt>
                                        </p:tgtEl>
                                        <p:attrNameLst>
                                          <p:attrName>style.visibility</p:attrName>
                                        </p:attrNameLst>
                                      </p:cBhvr>
                                      <p:to>
                                        <p:strVal val="visible"/>
                                      </p:to>
                                    </p:set>
                                    <p:animEffect transition="in" filter="dissolve">
                                      <p:cBhvr>
                                        <p:cTn id="49" dur="500"/>
                                        <p:tgtEl>
                                          <p:spTgt spid="7">
                                            <p:graphicEl>
                                              <a:dgm id="{D2257031-097B-A042-BC99-EB25E4C5F97F}"/>
                                            </p:graphicEl>
                                          </p:spTgt>
                                        </p:tgtEl>
                                      </p:cBhvr>
                                    </p:animEffect>
                                  </p:childTnLst>
                                </p:cTn>
                              </p:par>
                            </p:childTnLst>
                          </p:cTn>
                        </p:par>
                        <p:par>
                          <p:cTn id="50" fill="hold">
                            <p:stCondLst>
                              <p:cond delay="3500"/>
                            </p:stCondLst>
                            <p:childTnLst>
                              <p:par>
                                <p:cTn id="51" presetID="9" presetClass="entr" presetSubtype="0" fill="hold" grpId="0" nodeType="afterEffect">
                                  <p:stCondLst>
                                    <p:cond delay="0"/>
                                  </p:stCondLst>
                                  <p:childTnLst>
                                    <p:set>
                                      <p:cBhvr>
                                        <p:cTn id="52" dur="1" fill="hold">
                                          <p:stCondLst>
                                            <p:cond delay="0"/>
                                          </p:stCondLst>
                                        </p:cTn>
                                        <p:tgtEl>
                                          <p:spTgt spid="7">
                                            <p:graphicEl>
                                              <a:dgm id="{EE4BAFA1-86DE-434D-93D0-180475D5D582}"/>
                                            </p:graphicEl>
                                          </p:spTgt>
                                        </p:tgtEl>
                                        <p:attrNameLst>
                                          <p:attrName>style.visibility</p:attrName>
                                        </p:attrNameLst>
                                      </p:cBhvr>
                                      <p:to>
                                        <p:strVal val="visible"/>
                                      </p:to>
                                    </p:set>
                                    <p:animEffect transition="in" filter="dissolve">
                                      <p:cBhvr>
                                        <p:cTn id="53" dur="500"/>
                                        <p:tgtEl>
                                          <p:spTgt spid="7">
                                            <p:graphicEl>
                                              <a:dgm id="{EE4BAFA1-86DE-434D-93D0-180475D5D582}"/>
                                            </p:graphic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7">
                                            <p:graphicEl>
                                              <a:dgm id="{906165D9-82D6-144C-A83B-D019489458D3}"/>
                                            </p:graphicEl>
                                          </p:spTgt>
                                        </p:tgtEl>
                                        <p:attrNameLst>
                                          <p:attrName>style.visibility</p:attrName>
                                        </p:attrNameLst>
                                      </p:cBhvr>
                                      <p:to>
                                        <p:strVal val="visible"/>
                                      </p:to>
                                    </p:set>
                                    <p:animEffect transition="in" filter="dissolve">
                                      <p:cBhvr>
                                        <p:cTn id="56" dur="500"/>
                                        <p:tgtEl>
                                          <p:spTgt spid="7">
                                            <p:graphicEl>
                                              <a:dgm id="{906165D9-82D6-144C-A83B-D019489458D3}"/>
                                            </p:graphicEl>
                                          </p:spTgt>
                                        </p:tgtEl>
                                      </p:cBhvr>
                                    </p:animEffect>
                                  </p:childTnLst>
                                </p:cTn>
                              </p:par>
                            </p:childTnLst>
                          </p:cTn>
                        </p:par>
                        <p:par>
                          <p:cTn id="57" fill="hold">
                            <p:stCondLst>
                              <p:cond delay="4000"/>
                            </p:stCondLst>
                            <p:childTnLst>
                              <p:par>
                                <p:cTn id="58" presetID="9" presetClass="entr" presetSubtype="0" fill="hold" grpId="0" nodeType="afterEffect">
                                  <p:stCondLst>
                                    <p:cond delay="0"/>
                                  </p:stCondLst>
                                  <p:childTnLst>
                                    <p:set>
                                      <p:cBhvr>
                                        <p:cTn id="59" dur="1" fill="hold">
                                          <p:stCondLst>
                                            <p:cond delay="0"/>
                                          </p:stCondLst>
                                        </p:cTn>
                                        <p:tgtEl>
                                          <p:spTgt spid="7">
                                            <p:graphicEl>
                                              <a:dgm id="{ED4183F7-8884-3D44-9764-9FE5979979CD}"/>
                                            </p:graphicEl>
                                          </p:spTgt>
                                        </p:tgtEl>
                                        <p:attrNameLst>
                                          <p:attrName>style.visibility</p:attrName>
                                        </p:attrNameLst>
                                      </p:cBhvr>
                                      <p:to>
                                        <p:strVal val="visible"/>
                                      </p:to>
                                    </p:set>
                                    <p:animEffect transition="in" filter="dissolve">
                                      <p:cBhvr>
                                        <p:cTn id="60" dur="500"/>
                                        <p:tgtEl>
                                          <p:spTgt spid="7">
                                            <p:graphicEl>
                                              <a:dgm id="{ED4183F7-8884-3D44-9764-9FE5979979CD}"/>
                                            </p:graphic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
                                            <p:graphicEl>
                                              <a:dgm id="{37DF60AD-B168-4742-8244-42433B8CE4C0}"/>
                                            </p:graphicEl>
                                          </p:spTgt>
                                        </p:tgtEl>
                                        <p:attrNameLst>
                                          <p:attrName>style.visibility</p:attrName>
                                        </p:attrNameLst>
                                      </p:cBhvr>
                                      <p:to>
                                        <p:strVal val="visible"/>
                                      </p:to>
                                    </p:set>
                                    <p:animEffect transition="in" filter="dissolve">
                                      <p:cBhvr>
                                        <p:cTn id="63" dur="500"/>
                                        <p:tgtEl>
                                          <p:spTgt spid="7">
                                            <p:graphicEl>
                                              <a:dgm id="{37DF60AD-B168-4742-8244-42433B8CE4C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Development Lifecycle: System Aims and Definition</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29</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lnSpcReduction="10000"/>
          </a:bodyPr>
          <a:lstStyle/>
          <a:p>
            <a:r>
              <a:rPr lang="en-GB" dirty="0">
                <a:solidFill>
                  <a:schemeClr val="tx1"/>
                </a:solidFill>
              </a:rPr>
              <a:t>Determine enterprise goals and information needs. </a:t>
            </a:r>
          </a:p>
          <a:p>
            <a:r>
              <a:rPr lang="en-GB" dirty="0">
                <a:solidFill>
                  <a:schemeClr val="tx1"/>
                </a:solidFill>
              </a:rPr>
              <a:t>Evaluate exiting systems. </a:t>
            </a:r>
          </a:p>
          <a:p>
            <a:r>
              <a:rPr lang="en-GB" dirty="0">
                <a:solidFill>
                  <a:schemeClr val="tx1"/>
                </a:solidFill>
              </a:rPr>
              <a:t>Examine new technologies. </a:t>
            </a:r>
          </a:p>
          <a:p>
            <a:r>
              <a:rPr lang="en-GB" dirty="0">
                <a:solidFill>
                  <a:schemeClr val="tx1"/>
                </a:solidFill>
              </a:rPr>
              <a:t>Define mission statement for the project. </a:t>
            </a:r>
          </a:p>
          <a:p>
            <a:pPr lvl="1"/>
            <a:r>
              <a:rPr lang="en-GB" dirty="0">
                <a:solidFill>
                  <a:schemeClr val="tx1"/>
                </a:solidFill>
              </a:rPr>
              <a:t>Track orders and inventory</a:t>
            </a:r>
          </a:p>
          <a:p>
            <a:pPr lvl="1"/>
            <a:r>
              <a:rPr lang="en-GB" dirty="0">
                <a:solidFill>
                  <a:schemeClr val="tx1"/>
                </a:solidFill>
              </a:rPr>
              <a:t>Store student records</a:t>
            </a:r>
          </a:p>
          <a:p>
            <a:pPr lvl="1"/>
            <a:r>
              <a:rPr lang="en-GB" dirty="0">
                <a:solidFill>
                  <a:schemeClr val="tx1"/>
                </a:solidFill>
              </a:rPr>
              <a:t>Data about chemical substances</a:t>
            </a:r>
          </a:p>
          <a:p>
            <a:r>
              <a:rPr lang="en-GB" dirty="0">
                <a:solidFill>
                  <a:schemeClr val="tx1"/>
                </a:solidFill>
              </a:rPr>
              <a:t>Define objectives that identify tasks the new system must support.</a:t>
            </a:r>
            <a:endParaRPr lang="en-GB" dirty="0"/>
          </a:p>
        </p:txBody>
      </p:sp>
    </p:spTree>
    <p:extLst>
      <p:ext uri="{BB962C8B-B14F-4D97-AF65-F5344CB8AC3E}">
        <p14:creationId xmlns:p14="http://schemas.microsoft.com/office/powerpoint/2010/main" val="11381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9" presetClass="emph" presetSubtype="0" grpId="0" nodeType="withEffect">
                                  <p:stCondLst>
                                    <p:cond delay="0"/>
                                  </p:stCondLst>
                                  <p:childTnLst>
                                    <p:set>
                                      <p:cBhvr rctx="PPT">
                                        <p:cTn id="15" dur="indefinite"/>
                                        <p:tgtEl>
                                          <p:spTgt spid="12"/>
                                        </p:tgtEl>
                                        <p:attrNameLst>
                                          <p:attrName>style.opacity</p:attrName>
                                        </p:attrNameLst>
                                      </p:cBhvr>
                                      <p:to>
                                        <p:strVal val="0.5"/>
                                      </p:to>
                                    </p:set>
                                    <p:animEffect filter="image" prLst="opacity: 0.5">
                                      <p:cBhvr rctx="IE">
                                        <p:cTn id="16" dur="indefinite"/>
                                        <p:tgtEl>
                                          <p:spTgt spid="12"/>
                                        </p:tgtEl>
                                      </p:cBhvr>
                                    </p:animEffect>
                                  </p:childTnLst>
                                </p:cTn>
                              </p:par>
                              <p:par>
                                <p:cTn id="17" presetID="9" presetClass="emph" presetSubtype="0" grpId="0" nodeType="withEffect">
                                  <p:stCondLst>
                                    <p:cond delay="0"/>
                                  </p:stCondLst>
                                  <p:childTnLst>
                                    <p:set>
                                      <p:cBhvr rctx="PPT">
                                        <p:cTn id="18" dur="indefinite"/>
                                        <p:tgtEl>
                                          <p:spTgt spid="13"/>
                                        </p:tgtEl>
                                        <p:attrNameLst>
                                          <p:attrName>style.opacity</p:attrName>
                                        </p:attrNameLst>
                                      </p:cBhvr>
                                      <p:to>
                                        <p:strVal val="0.5"/>
                                      </p:to>
                                    </p:set>
                                    <p:animEffect filter="image" prLst="opacity: 0.5">
                                      <p:cBhvr rctx="IE">
                                        <p:cTn id="19" dur="indefinite"/>
                                        <p:tgtEl>
                                          <p:spTgt spid="13"/>
                                        </p:tgtEl>
                                      </p:cBhvr>
                                    </p:animEffect>
                                  </p:childTnLst>
                                </p:cTn>
                              </p:par>
                              <p:par>
                                <p:cTn id="20" presetID="9" presetClass="emph" presetSubtype="0" grpId="0" nodeType="withEffect">
                                  <p:stCondLst>
                                    <p:cond delay="0"/>
                                  </p:stCondLst>
                                  <p:childTnLst>
                                    <p:set>
                                      <p:cBhvr rctx="PPT">
                                        <p:cTn id="21" dur="indefinite"/>
                                        <p:tgtEl>
                                          <p:spTgt spid="14"/>
                                        </p:tgtEl>
                                        <p:attrNameLst>
                                          <p:attrName>style.opacity</p:attrName>
                                        </p:attrNameLst>
                                      </p:cBhvr>
                                      <p:to>
                                        <p:strVal val="0.5"/>
                                      </p:to>
                                    </p:set>
                                    <p:animEffect filter="image" prLst="opacity: 0.5">
                                      <p:cBhvr rctx="IE">
                                        <p:cTn id="22" dur="indefinite"/>
                                        <p:tgtEl>
                                          <p:spTgt spid="14"/>
                                        </p:tgtEl>
                                      </p:cBhvr>
                                    </p:animEffect>
                                  </p:childTnLst>
                                </p:cTn>
                              </p:par>
                              <p:par>
                                <p:cTn id="23" presetID="9" presetClass="emph" presetSubtype="0" grpId="0" nodeType="withEffect">
                                  <p:stCondLst>
                                    <p:cond delay="0"/>
                                  </p:stCondLst>
                                  <p:childTnLst>
                                    <p:set>
                                      <p:cBhvr rctx="PPT">
                                        <p:cTn id="24" dur="indefinite"/>
                                        <p:tgtEl>
                                          <p:spTgt spid="15"/>
                                        </p:tgtEl>
                                        <p:attrNameLst>
                                          <p:attrName>style.opacity</p:attrName>
                                        </p:attrNameLst>
                                      </p:cBhvr>
                                      <p:to>
                                        <p:strVal val="0.5"/>
                                      </p:to>
                                    </p:set>
                                    <p:animEffect filter="image" prLst="opacity: 0.5">
                                      <p:cBhvr rctx="IE">
                                        <p:cTn id="25" dur="indefinite"/>
                                        <p:tgtEl>
                                          <p:spTgt spid="15"/>
                                        </p:tgtEl>
                                      </p:cBhvr>
                                    </p:animEffect>
                                  </p:childTnLst>
                                </p:cTn>
                              </p:par>
                              <p:par>
                                <p:cTn id="26" presetID="9" presetClass="emph" presetSubtype="0" grpId="0" nodeType="withEffect">
                                  <p:stCondLst>
                                    <p:cond delay="0"/>
                                  </p:stCondLst>
                                  <p:childTnLst>
                                    <p:set>
                                      <p:cBhvr rctx="PPT">
                                        <p:cTn id="27" dur="indefinite"/>
                                        <p:tgtEl>
                                          <p:spTgt spid="16"/>
                                        </p:tgtEl>
                                        <p:attrNameLst>
                                          <p:attrName>style.opacity</p:attrName>
                                        </p:attrNameLst>
                                      </p:cBhvr>
                                      <p:to>
                                        <p:strVal val="0.5"/>
                                      </p:to>
                                    </p:set>
                                    <p:animEffect filter="image" prLst="opacity: 0.5">
                                      <p:cBhvr rctx="IE">
                                        <p:cTn id="28" dur="indefinite"/>
                                        <p:tgtEl>
                                          <p:spTgt spid="16"/>
                                        </p:tgtEl>
                                      </p:cBhvr>
                                    </p:animEffect>
                                  </p:childTnLst>
                                </p:cTn>
                              </p:par>
                              <p:par>
                                <p:cTn id="29" presetID="9" presetClass="emph" presetSubtype="0" grpId="0" nodeType="withEffect">
                                  <p:stCondLst>
                                    <p:cond delay="0"/>
                                  </p:stCondLst>
                                  <p:childTnLst>
                                    <p:set>
                                      <p:cBhvr rctx="PPT">
                                        <p:cTn id="30" dur="indefinite"/>
                                        <p:tgtEl>
                                          <p:spTgt spid="18"/>
                                        </p:tgtEl>
                                        <p:attrNameLst>
                                          <p:attrName>style.opacity</p:attrName>
                                        </p:attrNameLst>
                                      </p:cBhvr>
                                      <p:to>
                                        <p:strVal val="0.5"/>
                                      </p:to>
                                    </p:set>
                                    <p:animEffect filter="image" prLst="opacity: 0.5">
                                      <p:cBhvr rctx="IE">
                                        <p:cTn id="31" dur="indefinite"/>
                                        <p:tgtEl>
                                          <p:spTgt spid="18"/>
                                        </p:tgtEl>
                                      </p:cBhvr>
                                    </p:animEffect>
                                  </p:childTnLst>
                                </p:cTn>
                              </p:par>
                              <p:par>
                                <p:cTn id="32" presetID="9" presetClass="emph" presetSubtype="0" grpId="0" nodeType="withEffect">
                                  <p:stCondLst>
                                    <p:cond delay="0"/>
                                  </p:stCondLst>
                                  <p:childTnLst>
                                    <p:set>
                                      <p:cBhvr rctx="PPT">
                                        <p:cTn id="33" dur="indefinite"/>
                                        <p:tgtEl>
                                          <p:spTgt spid="17"/>
                                        </p:tgtEl>
                                        <p:attrNameLst>
                                          <p:attrName>style.opacity</p:attrName>
                                        </p:attrNameLst>
                                      </p:cBhvr>
                                      <p:to>
                                        <p:strVal val="0.5"/>
                                      </p:to>
                                    </p:set>
                                    <p:animEffect filter="image" prLst="opacity: 0.5">
                                      <p:cBhvr rctx="IE">
                                        <p:cTn id="34" dur="indefinite"/>
                                        <p:tgtEl>
                                          <p:spTgt spid="17"/>
                                        </p:tgtEl>
                                      </p:cBhvr>
                                    </p:animEffect>
                                  </p:childTnLst>
                                </p:cTn>
                              </p:par>
                              <p:par>
                                <p:cTn id="35" presetID="9" presetClass="emph" presetSubtype="0" grpId="0" nodeType="withEffect">
                                  <p:stCondLst>
                                    <p:cond delay="0"/>
                                  </p:stCondLst>
                                  <p:childTnLst>
                                    <p:set>
                                      <p:cBhvr rctx="PPT">
                                        <p:cTn id="36" dur="indefinite"/>
                                        <p:tgtEl>
                                          <p:spTgt spid="19"/>
                                        </p:tgtEl>
                                        <p:attrNameLst>
                                          <p:attrName>style.opacity</p:attrName>
                                        </p:attrNameLst>
                                      </p:cBhvr>
                                      <p:to>
                                        <p:strVal val="0.5"/>
                                      </p:to>
                                    </p:set>
                                    <p:animEffect filter="image" prLst="opacity: 0.5">
                                      <p:cBhvr rctx="IE">
                                        <p:cTn id="37" dur="indefinite"/>
                                        <p:tgtEl>
                                          <p:spTgt spid="19"/>
                                        </p:tgtEl>
                                      </p:cBhvr>
                                    </p:animEffect>
                                  </p:childTnLst>
                                </p:cTn>
                              </p:par>
                              <p:par>
                                <p:cTn id="38" presetID="9" presetClass="emph" presetSubtype="0" grpId="0" nodeType="withEffect">
                                  <p:stCondLst>
                                    <p:cond delay="0"/>
                                  </p:stCondLst>
                                  <p:childTnLst>
                                    <p:set>
                                      <p:cBhvr rctx="PPT">
                                        <p:cTn id="39" dur="indefinite"/>
                                        <p:tgtEl>
                                          <p:spTgt spid="20"/>
                                        </p:tgtEl>
                                        <p:attrNameLst>
                                          <p:attrName>style.opacity</p:attrName>
                                        </p:attrNameLst>
                                      </p:cBhvr>
                                      <p:to>
                                        <p:strVal val="0.5"/>
                                      </p:to>
                                    </p:set>
                                    <p:animEffect filter="image" prLst="opacity: 0.5">
                                      <p:cBhvr rctx="IE">
                                        <p:cTn id="40" dur="indefinite"/>
                                        <p:tgtEl>
                                          <p:spTgt spid="20"/>
                                        </p:tgtEl>
                                      </p:cBhvr>
                                    </p:animEffect>
                                  </p:childTnLst>
                                </p:cTn>
                              </p:par>
                              <p:par>
                                <p:cTn id="41" presetID="9" presetClass="emph" presetSubtype="0" grpId="0" nodeType="withEffect">
                                  <p:stCondLst>
                                    <p:cond delay="0"/>
                                  </p:stCondLst>
                                  <p:childTnLst>
                                    <p:set>
                                      <p:cBhvr rctx="PPT">
                                        <p:cTn id="42" dur="indefinite"/>
                                        <p:tgtEl>
                                          <p:spTgt spid="21"/>
                                        </p:tgtEl>
                                        <p:attrNameLst>
                                          <p:attrName>style.opacity</p:attrName>
                                        </p:attrNameLst>
                                      </p:cBhvr>
                                      <p:to>
                                        <p:strVal val="0.5"/>
                                      </p:to>
                                    </p:set>
                                    <p:animEffect filter="image" prLst="opacity: 0.5">
                                      <p:cBhvr rctx="IE">
                                        <p:cTn id="43" dur="indefinite"/>
                                        <p:tgtEl>
                                          <p:spTgt spid="21"/>
                                        </p:tgtEl>
                                      </p:cBhvr>
                                    </p:animEffect>
                                  </p:childTnLst>
                                </p:cTn>
                              </p:par>
                              <p:par>
                                <p:cTn id="44" presetID="9" presetClass="emph" presetSubtype="0" grpId="0" nodeType="withEffect">
                                  <p:stCondLst>
                                    <p:cond delay="0"/>
                                  </p:stCondLst>
                                  <p:childTnLst>
                                    <p:set>
                                      <p:cBhvr rctx="PPT">
                                        <p:cTn id="45" dur="indefinite"/>
                                        <p:tgtEl>
                                          <p:spTgt spid="22"/>
                                        </p:tgtEl>
                                        <p:attrNameLst>
                                          <p:attrName>style.opacity</p:attrName>
                                        </p:attrNameLst>
                                      </p:cBhvr>
                                      <p:to>
                                        <p:strVal val="0.5"/>
                                      </p:to>
                                    </p:set>
                                    <p:animEffect filter="image" prLst="opacity: 0.5">
                                      <p:cBhvr rctx="IE">
                                        <p:cTn id="46" dur="indefinite"/>
                                        <p:tgtEl>
                                          <p:spTgt spid="22"/>
                                        </p:tgtEl>
                                      </p:cBhvr>
                                    </p:animEffect>
                                  </p:childTnLst>
                                </p:cTn>
                              </p:par>
                              <p:par>
                                <p:cTn id="47" presetID="9" presetClass="emph" presetSubtype="0" grpId="0" nodeType="withEffect">
                                  <p:stCondLst>
                                    <p:cond delay="0"/>
                                  </p:stCondLst>
                                  <p:childTnLst>
                                    <p:set>
                                      <p:cBhvr rctx="PPT">
                                        <p:cTn id="48" dur="indefinite"/>
                                        <p:tgtEl>
                                          <p:spTgt spid="23"/>
                                        </p:tgtEl>
                                        <p:attrNameLst>
                                          <p:attrName>style.opacity</p:attrName>
                                        </p:attrNameLst>
                                      </p:cBhvr>
                                      <p:to>
                                        <p:strVal val="0.5"/>
                                      </p:to>
                                    </p:set>
                                    <p:animEffect filter="image" prLst="opacity: 0.5">
                                      <p:cBhvr rctx="IE">
                                        <p:cTn id="49" dur="indefinite"/>
                                        <p:tgtEl>
                                          <p:spTgt spid="23"/>
                                        </p:tgtEl>
                                      </p:cBhvr>
                                    </p:animEffect>
                                  </p:childTnLst>
                                </p:cTn>
                              </p:par>
                              <p:par>
                                <p:cTn id="50" presetID="9" presetClass="emph" presetSubtype="0" grpId="0" nodeType="withEffect">
                                  <p:stCondLst>
                                    <p:cond delay="0"/>
                                  </p:stCondLst>
                                  <p:childTnLst>
                                    <p:set>
                                      <p:cBhvr rctx="PPT">
                                        <p:cTn id="51" dur="indefinite"/>
                                        <p:tgtEl>
                                          <p:spTgt spid="24"/>
                                        </p:tgtEl>
                                        <p:attrNameLst>
                                          <p:attrName>style.opacity</p:attrName>
                                        </p:attrNameLst>
                                      </p:cBhvr>
                                      <p:to>
                                        <p:strVal val="0.5"/>
                                      </p:to>
                                    </p:set>
                                    <p:animEffect filter="image" prLst="opacity: 0.5">
                                      <p:cBhvr rctx="IE">
                                        <p:cTn id="52" dur="indefinite"/>
                                        <p:tgtEl>
                                          <p:spTgt spid="24"/>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in this Lecture</a:t>
            </a:r>
          </a:p>
        </p:txBody>
      </p:sp>
      <p:sp>
        <p:nvSpPr>
          <p:cNvPr id="3" name="Content Placeholder 2"/>
          <p:cNvSpPr>
            <a:spLocks noGrp="1"/>
          </p:cNvSpPr>
          <p:nvPr>
            <p:ph idx="1"/>
          </p:nvPr>
        </p:nvSpPr>
        <p:spPr/>
        <p:txBody>
          <a:bodyPr>
            <a:normAutofit/>
          </a:bodyPr>
          <a:lstStyle/>
          <a:p>
            <a:r>
              <a:rPr lang="en-US" sz="2800" dirty="0"/>
              <a:t>Basic definitions</a:t>
            </a:r>
          </a:p>
          <a:p>
            <a:pPr lvl="1"/>
            <a:r>
              <a:rPr lang="en-US" sz="2400" dirty="0"/>
              <a:t>Database</a:t>
            </a:r>
          </a:p>
          <a:p>
            <a:pPr lvl="1"/>
            <a:r>
              <a:rPr lang="en-US" sz="2400" dirty="0"/>
              <a:t>Database Management System</a:t>
            </a:r>
          </a:p>
          <a:p>
            <a:r>
              <a:rPr lang="en-US" sz="2800" dirty="0"/>
              <a:t>Database system architecture</a:t>
            </a:r>
          </a:p>
          <a:p>
            <a:r>
              <a:rPr lang="en-US" sz="2800" dirty="0"/>
              <a:t>Data independence</a:t>
            </a:r>
          </a:p>
          <a:p>
            <a:r>
              <a:rPr lang="en-US" sz="2800" dirty="0"/>
              <a:t>Database people</a:t>
            </a:r>
          </a:p>
          <a:p>
            <a:r>
              <a:rPr lang="en-US" sz="2800" dirty="0"/>
              <a:t>Database System Lifecycle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a:t>
            </a:fld>
            <a:endParaRPr lang="en-GB">
              <a:solidFill>
                <a:prstClr val="black">
                  <a:lumMod val="65000"/>
                  <a:lumOff val="35000"/>
                </a:prstClr>
              </a:solidFill>
            </a:endParaRPr>
          </a:p>
        </p:txBody>
      </p:sp>
    </p:spTree>
    <p:extLst>
      <p:ext uri="{BB962C8B-B14F-4D97-AF65-F5344CB8AC3E}">
        <p14:creationId xmlns:p14="http://schemas.microsoft.com/office/powerpoint/2010/main" val="1713521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Development Lifecycle: Requirement Collection</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30</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fontScale="85000" lnSpcReduction="10000"/>
          </a:bodyPr>
          <a:lstStyle/>
          <a:p>
            <a:pPr>
              <a:spcBef>
                <a:spcPts val="1400"/>
              </a:spcBef>
            </a:pPr>
            <a:r>
              <a:rPr lang="en-GB" dirty="0">
                <a:solidFill>
                  <a:schemeClr val="tx1"/>
                </a:solidFill>
              </a:rPr>
              <a:t>Interview stakeholders with open ended questions.</a:t>
            </a:r>
          </a:p>
          <a:p>
            <a:pPr>
              <a:spcBef>
                <a:spcPts val="1400"/>
              </a:spcBef>
            </a:pPr>
            <a:r>
              <a:rPr lang="en-GB" dirty="0">
                <a:solidFill>
                  <a:schemeClr val="tx1"/>
                </a:solidFill>
              </a:rPr>
              <a:t>Identify different user roles and their needs. </a:t>
            </a:r>
          </a:p>
          <a:p>
            <a:pPr>
              <a:spcBef>
                <a:spcPts val="1400"/>
              </a:spcBef>
            </a:pPr>
            <a:r>
              <a:rPr lang="en-GB" dirty="0">
                <a:solidFill>
                  <a:schemeClr val="tx1"/>
                </a:solidFill>
              </a:rPr>
              <a:t>Define scope and boundaries for the system – what it will and won’t support. </a:t>
            </a:r>
          </a:p>
          <a:p>
            <a:pPr>
              <a:spcBef>
                <a:spcPts val="1400"/>
              </a:spcBef>
            </a:pPr>
            <a:r>
              <a:rPr lang="en-GB" dirty="0">
                <a:solidFill>
                  <a:schemeClr val="tx1"/>
                </a:solidFill>
              </a:rPr>
              <a:t>Describe the data requirements: </a:t>
            </a:r>
          </a:p>
          <a:p>
            <a:pPr lvl="1"/>
            <a:r>
              <a:rPr lang="en-GB" dirty="0">
                <a:solidFill>
                  <a:schemeClr val="tx1"/>
                </a:solidFill>
              </a:rPr>
              <a:t>for each entity identify the attributes and the restrictions on the values.</a:t>
            </a:r>
          </a:p>
          <a:p>
            <a:pPr lvl="1"/>
            <a:r>
              <a:rPr lang="en-GB" dirty="0">
                <a:solidFill>
                  <a:schemeClr val="tx1"/>
                </a:solidFill>
              </a:rPr>
              <a:t>Define transactions: a series of actions that need to be carried out by a user</a:t>
            </a:r>
          </a:p>
          <a:p>
            <a:pPr>
              <a:spcBef>
                <a:spcPts val="1400"/>
              </a:spcBef>
            </a:pPr>
            <a:r>
              <a:rPr lang="en-GB" dirty="0">
                <a:solidFill>
                  <a:schemeClr val="tx1"/>
                </a:solidFill>
              </a:rPr>
              <a:t>Estimates for the amount of data that will be collected and its rate of update. </a:t>
            </a:r>
          </a:p>
          <a:p>
            <a:pPr>
              <a:spcBef>
                <a:spcPts val="1400"/>
              </a:spcBef>
            </a:pPr>
            <a:r>
              <a:rPr lang="en-GB" dirty="0">
                <a:solidFill>
                  <a:schemeClr val="tx1"/>
                </a:solidFill>
              </a:rPr>
              <a:t>Consider legal issues relating to the Data Protection Act.</a:t>
            </a:r>
          </a:p>
        </p:txBody>
      </p:sp>
    </p:spTree>
    <p:extLst>
      <p:ext uri="{BB962C8B-B14F-4D97-AF65-F5344CB8AC3E}">
        <p14:creationId xmlns:p14="http://schemas.microsoft.com/office/powerpoint/2010/main" val="112972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2"/>
                                        </p:tgtEl>
                                        <p:attrNameLst>
                                          <p:attrName>style.opacity</p:attrName>
                                        </p:attrNameLst>
                                      </p:cBhvr>
                                      <p:to>
                                        <p:strVal val="0.5"/>
                                      </p:to>
                                    </p:set>
                                    <p:animEffect filter="image" prLst="opacity: 0.5">
                                      <p:cBhvr rctx="IE">
                                        <p:cTn id="13" dur="indefinite"/>
                                        <p:tgtEl>
                                          <p:spTgt spid="12"/>
                                        </p:tgtEl>
                                      </p:cBhvr>
                                    </p:animEffect>
                                  </p:childTnLst>
                                </p:cTn>
                              </p:par>
                              <p:par>
                                <p:cTn id="14" presetID="9" presetClass="emph" presetSubtype="0" grpId="0" nodeType="withEffect">
                                  <p:stCondLst>
                                    <p:cond delay="0"/>
                                  </p:stCondLst>
                                  <p:childTnLst>
                                    <p:set>
                                      <p:cBhvr rctx="PPT">
                                        <p:cTn id="15" dur="indefinite"/>
                                        <p:tgtEl>
                                          <p:spTgt spid="13"/>
                                        </p:tgtEl>
                                        <p:attrNameLst>
                                          <p:attrName>style.opacity</p:attrName>
                                        </p:attrNameLst>
                                      </p:cBhvr>
                                      <p:to>
                                        <p:strVal val="0.5"/>
                                      </p:to>
                                    </p:set>
                                    <p:animEffect filter="image" prLst="opacity: 0.5">
                                      <p:cBhvr rctx="IE">
                                        <p:cTn id="16" dur="indefinite"/>
                                        <p:tgtEl>
                                          <p:spTgt spid="13"/>
                                        </p:tgtEl>
                                      </p:cBhvr>
                                    </p:animEffect>
                                  </p:childTnLst>
                                </p:cTn>
                              </p:par>
                              <p:par>
                                <p:cTn id="17" presetID="9" presetClass="emph" presetSubtype="0" grpId="0" nodeType="withEffect">
                                  <p:stCondLst>
                                    <p:cond delay="0"/>
                                  </p:stCondLst>
                                  <p:childTnLst>
                                    <p:set>
                                      <p:cBhvr rctx="PPT">
                                        <p:cTn id="18" dur="indefinite"/>
                                        <p:tgtEl>
                                          <p:spTgt spid="14"/>
                                        </p:tgtEl>
                                        <p:attrNameLst>
                                          <p:attrName>style.opacity</p:attrName>
                                        </p:attrNameLst>
                                      </p:cBhvr>
                                      <p:to>
                                        <p:strVal val="0.5"/>
                                      </p:to>
                                    </p:set>
                                    <p:animEffect filter="image" prLst="opacity: 0.5">
                                      <p:cBhvr rctx="IE">
                                        <p:cTn id="19" dur="indefinite"/>
                                        <p:tgtEl>
                                          <p:spTgt spid="14"/>
                                        </p:tgtEl>
                                      </p:cBhvr>
                                    </p:animEffect>
                                  </p:childTnLst>
                                </p:cTn>
                              </p:par>
                              <p:par>
                                <p:cTn id="20" presetID="9" presetClass="emph" presetSubtype="0" grpId="0" nodeType="withEffect">
                                  <p:stCondLst>
                                    <p:cond delay="0"/>
                                  </p:stCondLst>
                                  <p:childTnLst>
                                    <p:set>
                                      <p:cBhvr rctx="PPT">
                                        <p:cTn id="21" dur="indefinite"/>
                                        <p:tgtEl>
                                          <p:spTgt spid="15"/>
                                        </p:tgtEl>
                                        <p:attrNameLst>
                                          <p:attrName>style.opacity</p:attrName>
                                        </p:attrNameLst>
                                      </p:cBhvr>
                                      <p:to>
                                        <p:strVal val="0.5"/>
                                      </p:to>
                                    </p:set>
                                    <p:animEffect filter="image" prLst="opacity: 0.5">
                                      <p:cBhvr rctx="IE">
                                        <p:cTn id="22" dur="indefinite"/>
                                        <p:tgtEl>
                                          <p:spTgt spid="15"/>
                                        </p:tgtEl>
                                      </p:cBhvr>
                                    </p:animEffect>
                                  </p:childTnLst>
                                </p:cTn>
                              </p:par>
                              <p:par>
                                <p:cTn id="23" presetID="9" presetClass="emph" presetSubtype="0" grpId="0" nodeType="withEffect">
                                  <p:stCondLst>
                                    <p:cond delay="0"/>
                                  </p:stCondLst>
                                  <p:childTnLst>
                                    <p:set>
                                      <p:cBhvr rctx="PPT">
                                        <p:cTn id="24" dur="indefinite"/>
                                        <p:tgtEl>
                                          <p:spTgt spid="16"/>
                                        </p:tgtEl>
                                        <p:attrNameLst>
                                          <p:attrName>style.opacity</p:attrName>
                                        </p:attrNameLst>
                                      </p:cBhvr>
                                      <p:to>
                                        <p:strVal val="0.5"/>
                                      </p:to>
                                    </p:set>
                                    <p:animEffect filter="image" prLst="opacity: 0.5">
                                      <p:cBhvr rctx="IE">
                                        <p:cTn id="25" dur="indefinite"/>
                                        <p:tgtEl>
                                          <p:spTgt spid="16"/>
                                        </p:tgtEl>
                                      </p:cBhvr>
                                    </p:animEffect>
                                  </p:childTnLst>
                                </p:cTn>
                              </p:par>
                              <p:par>
                                <p:cTn id="26" presetID="9" presetClass="emph" presetSubtype="0" grpId="0" nodeType="withEffect">
                                  <p:stCondLst>
                                    <p:cond delay="0"/>
                                  </p:stCondLst>
                                  <p:childTnLst>
                                    <p:set>
                                      <p:cBhvr rctx="PPT">
                                        <p:cTn id="27" dur="indefinite"/>
                                        <p:tgtEl>
                                          <p:spTgt spid="18"/>
                                        </p:tgtEl>
                                        <p:attrNameLst>
                                          <p:attrName>style.opacity</p:attrName>
                                        </p:attrNameLst>
                                      </p:cBhvr>
                                      <p:to>
                                        <p:strVal val="0.5"/>
                                      </p:to>
                                    </p:set>
                                    <p:animEffect filter="image" prLst="opacity: 0.5">
                                      <p:cBhvr rctx="IE">
                                        <p:cTn id="28" dur="indefinite"/>
                                        <p:tgtEl>
                                          <p:spTgt spid="18"/>
                                        </p:tgtEl>
                                      </p:cBhvr>
                                    </p:animEffect>
                                  </p:childTnLst>
                                </p:cTn>
                              </p:par>
                              <p:par>
                                <p:cTn id="29" presetID="9" presetClass="emph" presetSubtype="0" grpId="0" nodeType="withEffect">
                                  <p:stCondLst>
                                    <p:cond delay="0"/>
                                  </p:stCondLst>
                                  <p:childTnLst>
                                    <p:set>
                                      <p:cBhvr rctx="PPT">
                                        <p:cTn id="30" dur="indefinite"/>
                                        <p:tgtEl>
                                          <p:spTgt spid="17"/>
                                        </p:tgtEl>
                                        <p:attrNameLst>
                                          <p:attrName>style.opacity</p:attrName>
                                        </p:attrNameLst>
                                      </p:cBhvr>
                                      <p:to>
                                        <p:strVal val="0.5"/>
                                      </p:to>
                                    </p:set>
                                    <p:animEffect filter="image" prLst="opacity: 0.5">
                                      <p:cBhvr rctx="IE">
                                        <p:cTn id="31" dur="indefinite"/>
                                        <p:tgtEl>
                                          <p:spTgt spid="17"/>
                                        </p:tgtEl>
                                      </p:cBhvr>
                                    </p:animEffect>
                                  </p:childTnLst>
                                </p:cTn>
                              </p:par>
                              <p:par>
                                <p:cTn id="32" presetID="9" presetClass="emph" presetSubtype="0" grpId="0" nodeType="withEffect">
                                  <p:stCondLst>
                                    <p:cond delay="0"/>
                                  </p:stCondLst>
                                  <p:childTnLst>
                                    <p:set>
                                      <p:cBhvr rctx="PPT">
                                        <p:cTn id="33" dur="indefinite"/>
                                        <p:tgtEl>
                                          <p:spTgt spid="19"/>
                                        </p:tgtEl>
                                        <p:attrNameLst>
                                          <p:attrName>style.opacity</p:attrName>
                                        </p:attrNameLst>
                                      </p:cBhvr>
                                      <p:to>
                                        <p:strVal val="0.5"/>
                                      </p:to>
                                    </p:set>
                                    <p:animEffect filter="image" prLst="opacity: 0.5">
                                      <p:cBhvr rctx="IE">
                                        <p:cTn id="34" dur="indefinite"/>
                                        <p:tgtEl>
                                          <p:spTgt spid="19"/>
                                        </p:tgtEl>
                                      </p:cBhvr>
                                    </p:animEffect>
                                  </p:childTnLst>
                                </p:cTn>
                              </p:par>
                              <p:par>
                                <p:cTn id="35" presetID="9" presetClass="emph" presetSubtype="0" grpId="0" nodeType="withEffect">
                                  <p:stCondLst>
                                    <p:cond delay="0"/>
                                  </p:stCondLst>
                                  <p:childTnLst>
                                    <p:set>
                                      <p:cBhvr rctx="PPT">
                                        <p:cTn id="36" dur="indefinite"/>
                                        <p:tgtEl>
                                          <p:spTgt spid="20"/>
                                        </p:tgtEl>
                                        <p:attrNameLst>
                                          <p:attrName>style.opacity</p:attrName>
                                        </p:attrNameLst>
                                      </p:cBhvr>
                                      <p:to>
                                        <p:strVal val="0.5"/>
                                      </p:to>
                                    </p:set>
                                    <p:animEffect filter="image" prLst="opacity: 0.5">
                                      <p:cBhvr rctx="IE">
                                        <p:cTn id="37" dur="indefinite"/>
                                        <p:tgtEl>
                                          <p:spTgt spid="20"/>
                                        </p:tgtEl>
                                      </p:cBhvr>
                                    </p:animEffect>
                                  </p:childTnLst>
                                </p:cTn>
                              </p:par>
                              <p:par>
                                <p:cTn id="38" presetID="9" presetClass="emph" presetSubtype="0" grpId="0" nodeType="withEffect">
                                  <p:stCondLst>
                                    <p:cond delay="0"/>
                                  </p:stCondLst>
                                  <p:childTnLst>
                                    <p:set>
                                      <p:cBhvr rctx="PPT">
                                        <p:cTn id="39" dur="indefinite"/>
                                        <p:tgtEl>
                                          <p:spTgt spid="21"/>
                                        </p:tgtEl>
                                        <p:attrNameLst>
                                          <p:attrName>style.opacity</p:attrName>
                                        </p:attrNameLst>
                                      </p:cBhvr>
                                      <p:to>
                                        <p:strVal val="0.5"/>
                                      </p:to>
                                    </p:set>
                                    <p:animEffect filter="image" prLst="opacity: 0.5">
                                      <p:cBhvr rctx="IE">
                                        <p:cTn id="40" dur="indefinite"/>
                                        <p:tgtEl>
                                          <p:spTgt spid="21"/>
                                        </p:tgtEl>
                                      </p:cBhvr>
                                    </p:animEffect>
                                  </p:childTnLst>
                                </p:cTn>
                              </p:par>
                              <p:par>
                                <p:cTn id="41" presetID="9" presetClass="emph" presetSubtype="0" grpId="0" nodeType="withEffect">
                                  <p:stCondLst>
                                    <p:cond delay="0"/>
                                  </p:stCondLst>
                                  <p:childTnLst>
                                    <p:set>
                                      <p:cBhvr rctx="PPT">
                                        <p:cTn id="42" dur="indefinite"/>
                                        <p:tgtEl>
                                          <p:spTgt spid="22"/>
                                        </p:tgtEl>
                                        <p:attrNameLst>
                                          <p:attrName>style.opacity</p:attrName>
                                        </p:attrNameLst>
                                      </p:cBhvr>
                                      <p:to>
                                        <p:strVal val="0.5"/>
                                      </p:to>
                                    </p:set>
                                    <p:animEffect filter="image" prLst="opacity: 0.5">
                                      <p:cBhvr rctx="IE">
                                        <p:cTn id="43" dur="indefinite"/>
                                        <p:tgtEl>
                                          <p:spTgt spid="22"/>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5"/>
                                      </p:to>
                                    </p:set>
                                    <p:animEffect filter="image" prLst="opacity: 0.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5"/>
                                      </p:to>
                                    </p:set>
                                    <p:animEffect filter="image" prLst="opacity: 0.5">
                                      <p:cBhvr rctx="IE">
                                        <p:cTn id="49" dur="indefinite"/>
                                        <p:tgtEl>
                                          <p:spTgt spid="24"/>
                                        </p:tgtEl>
                                      </p:cBhvr>
                                    </p:animEffect>
                                  </p:childTnLst>
                                </p:cTn>
                              </p:par>
                              <p:par>
                                <p:cTn id="50" presetID="9" presetClass="emph" presetSubtype="0" grpId="0" nodeType="withEffect">
                                  <p:stCondLst>
                                    <p:cond delay="0"/>
                                  </p:stCondLst>
                                  <p:childTnLst>
                                    <p:set>
                                      <p:cBhvr rctx="PPT">
                                        <p:cTn id="51" dur="indefinite"/>
                                        <p:tgtEl>
                                          <p:spTgt spid="8"/>
                                        </p:tgtEl>
                                        <p:attrNameLst>
                                          <p:attrName>style.opacity</p:attrName>
                                        </p:attrNameLst>
                                      </p:cBhvr>
                                      <p:to>
                                        <p:strVal val="0.5"/>
                                      </p:to>
                                    </p:set>
                                    <p:animEffect filter="image" prLst="opacity: 0.5">
                                      <p:cBhvr rctx="IE">
                                        <p:cTn id="52" dur="indefinite"/>
                                        <p:tgtEl>
                                          <p:spTgt spid="8"/>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Lifecycle: Database Design</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31</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fontScale="77500" lnSpcReduction="20000"/>
          </a:bodyPr>
          <a:lstStyle/>
          <a:p>
            <a:pPr marL="0" lvl="0" indent="0">
              <a:buNone/>
            </a:pPr>
            <a:r>
              <a:rPr lang="en-GB" dirty="0">
                <a:solidFill>
                  <a:schemeClr val="tx1"/>
                </a:solidFill>
              </a:rPr>
              <a:t>Collate the needs of the different user roles and the interactions they need supported.</a:t>
            </a:r>
          </a:p>
          <a:p>
            <a:pPr>
              <a:spcBef>
                <a:spcPts val="1400"/>
              </a:spcBef>
            </a:pPr>
            <a:r>
              <a:rPr lang="en-GB" b="1" dirty="0">
                <a:solidFill>
                  <a:schemeClr val="tx1"/>
                </a:solidFill>
              </a:rPr>
              <a:t>Conceptual:</a:t>
            </a:r>
            <a:r>
              <a:rPr lang="en-GB" dirty="0">
                <a:solidFill>
                  <a:schemeClr val="tx1"/>
                </a:solidFill>
              </a:rPr>
              <a:t> Build real-world model for the data: don’t think about the database design. ER Modelling</a:t>
            </a:r>
          </a:p>
          <a:p>
            <a:pPr>
              <a:spcBef>
                <a:spcPts val="1400"/>
              </a:spcBef>
            </a:pPr>
            <a:r>
              <a:rPr lang="en-GB" b="1" dirty="0">
                <a:solidFill>
                  <a:schemeClr val="tx1"/>
                </a:solidFill>
              </a:rPr>
              <a:t>Logical:</a:t>
            </a:r>
            <a:r>
              <a:rPr lang="en-GB" dirty="0">
                <a:solidFill>
                  <a:schemeClr val="tx1"/>
                </a:solidFill>
              </a:rPr>
              <a:t> Transform conceptual design into relations, specify keys and data constraints.</a:t>
            </a:r>
          </a:p>
          <a:p>
            <a:pPr>
              <a:spcBef>
                <a:spcPts val="1400"/>
              </a:spcBef>
            </a:pPr>
            <a:r>
              <a:rPr lang="en-GB" b="1" dirty="0">
                <a:solidFill>
                  <a:schemeClr val="tx1"/>
                </a:solidFill>
              </a:rPr>
              <a:t>Physical:</a:t>
            </a:r>
            <a:r>
              <a:rPr lang="en-GB" dirty="0">
                <a:solidFill>
                  <a:schemeClr val="tx1"/>
                </a:solidFill>
              </a:rPr>
              <a:t> Identify indexes and storage patterns</a:t>
            </a:r>
          </a:p>
          <a:p>
            <a:pPr>
              <a:spcBef>
                <a:spcPts val="1400"/>
              </a:spcBef>
            </a:pPr>
            <a:r>
              <a:rPr lang="en-GB" b="1" dirty="0">
                <a:solidFill>
                  <a:schemeClr val="tx1"/>
                </a:solidFill>
              </a:rPr>
              <a:t>DBMS selection: </a:t>
            </a:r>
            <a:r>
              <a:rPr lang="en-GB" dirty="0">
                <a:solidFill>
                  <a:schemeClr val="tx1"/>
                </a:solidFill>
              </a:rPr>
              <a:t>existing expertise?</a:t>
            </a:r>
          </a:p>
          <a:p>
            <a:pPr lvl="1"/>
            <a:r>
              <a:rPr lang="en-GB" dirty="0">
                <a:solidFill>
                  <a:schemeClr val="tx1"/>
                </a:solidFill>
              </a:rPr>
              <a:t>Features</a:t>
            </a:r>
          </a:p>
          <a:p>
            <a:pPr lvl="1"/>
            <a:r>
              <a:rPr lang="en-GB" dirty="0">
                <a:solidFill>
                  <a:schemeClr val="tx1"/>
                </a:solidFill>
              </a:rPr>
              <a:t>Performance</a:t>
            </a:r>
          </a:p>
          <a:p>
            <a:pPr lvl="1"/>
            <a:r>
              <a:rPr lang="en-GB" dirty="0">
                <a:solidFill>
                  <a:schemeClr val="tx1"/>
                </a:solidFill>
              </a:rPr>
              <a:t>Price</a:t>
            </a:r>
          </a:p>
          <a:p>
            <a:pPr lvl="1"/>
            <a:r>
              <a:rPr lang="en-GB" dirty="0">
                <a:solidFill>
                  <a:schemeClr val="tx1"/>
                </a:solidFill>
              </a:rPr>
              <a:t>Compatibility</a:t>
            </a:r>
          </a:p>
          <a:p>
            <a:pPr lvl="1"/>
            <a:r>
              <a:rPr lang="en-GB" dirty="0">
                <a:solidFill>
                  <a:schemeClr val="tx1"/>
                </a:solidFill>
              </a:rPr>
              <a:t>Scalability</a:t>
            </a:r>
          </a:p>
          <a:p>
            <a:pPr lvl="1"/>
            <a:r>
              <a:rPr lang="en-GB" dirty="0">
                <a:solidFill>
                  <a:schemeClr val="tx1"/>
                </a:solidFill>
              </a:rPr>
              <a:t>Staff training</a:t>
            </a:r>
          </a:p>
          <a:p>
            <a:pPr lvl="1"/>
            <a:r>
              <a:rPr lang="en-GB" dirty="0">
                <a:solidFill>
                  <a:schemeClr val="tx1"/>
                </a:solidFill>
              </a:rPr>
              <a:t>Support</a:t>
            </a:r>
          </a:p>
        </p:txBody>
      </p:sp>
    </p:spTree>
    <p:extLst>
      <p:ext uri="{BB962C8B-B14F-4D97-AF65-F5344CB8AC3E}">
        <p14:creationId xmlns:p14="http://schemas.microsoft.com/office/powerpoint/2010/main" val="60230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4"/>
                                        </p:tgtEl>
                                        <p:attrNameLst>
                                          <p:attrName>style.opacity</p:attrName>
                                        </p:attrNameLst>
                                      </p:cBhvr>
                                      <p:to>
                                        <p:strVal val="0.5"/>
                                      </p:to>
                                    </p:set>
                                    <p:animEffect filter="image" prLst="opacity: 0.5">
                                      <p:cBhvr rctx="IE">
                                        <p:cTn id="16" dur="indefinite"/>
                                        <p:tgtEl>
                                          <p:spTgt spid="14"/>
                                        </p:tgtEl>
                                      </p:cBhvr>
                                    </p:animEffect>
                                  </p:childTnLst>
                                </p:cTn>
                              </p:par>
                              <p:par>
                                <p:cTn id="17" presetID="9" presetClass="emph" presetSubtype="0" grpId="0" nodeType="withEffect">
                                  <p:stCondLst>
                                    <p:cond delay="0"/>
                                  </p:stCondLst>
                                  <p:childTnLst>
                                    <p:set>
                                      <p:cBhvr rctx="PPT">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5"/>
                                      </p:to>
                                    </p:set>
                                    <p:animEffect filter="image" prLst="opacity: 0.5">
                                      <p:cBhvr rctx="IE">
                                        <p:cTn id="22" dur="indefinite"/>
                                        <p:tgtEl>
                                          <p:spTgt spid="16"/>
                                        </p:tgtEl>
                                      </p:cBhvr>
                                    </p:animEffect>
                                  </p:childTnLst>
                                </p:cTn>
                              </p:par>
                              <p:par>
                                <p:cTn id="23" presetID="9" presetClass="emph" presetSubtype="0" grpId="0" nodeType="withEffect">
                                  <p:stCondLst>
                                    <p:cond delay="0"/>
                                  </p:stCondLst>
                                  <p:childTnLst>
                                    <p:set>
                                      <p:cBhvr rctx="PPT">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rctx="PPT">
                                        <p:cTn id="27" dur="indefinite"/>
                                        <p:tgtEl>
                                          <p:spTgt spid="17"/>
                                        </p:tgtEl>
                                        <p:attrNameLst>
                                          <p:attrName>style.opacity</p:attrName>
                                        </p:attrNameLst>
                                      </p:cBhvr>
                                      <p:to>
                                        <p:strVal val="0.5"/>
                                      </p:to>
                                    </p:set>
                                    <p:animEffect filter="image" prLst="opacity: 0.5">
                                      <p:cBhvr rctx="IE">
                                        <p:cTn id="28" dur="indefinite"/>
                                        <p:tgtEl>
                                          <p:spTgt spid="17"/>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5"/>
                                      </p:to>
                                    </p:set>
                                    <p:animEffect filter="image" prLst="opacity: 0.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20"/>
                                        </p:tgtEl>
                                        <p:attrNameLst>
                                          <p:attrName>style.opacity</p:attrName>
                                        </p:attrNameLst>
                                      </p:cBhvr>
                                      <p:to>
                                        <p:strVal val="0.5"/>
                                      </p:to>
                                    </p:set>
                                    <p:animEffect filter="image" prLst="opacity: 0.5">
                                      <p:cBhvr rctx="IE">
                                        <p:cTn id="34" dur="indefinite"/>
                                        <p:tgtEl>
                                          <p:spTgt spid="20"/>
                                        </p:tgtEl>
                                      </p:cBhvr>
                                    </p:animEffect>
                                  </p:childTnLst>
                                </p:cTn>
                              </p:par>
                              <p:par>
                                <p:cTn id="35" presetID="9" presetClass="emph" presetSubtype="0" grpId="0" nodeType="withEffect">
                                  <p:stCondLst>
                                    <p:cond delay="0"/>
                                  </p:stCondLst>
                                  <p:childTnLst>
                                    <p:set>
                                      <p:cBhvr rctx="PPT">
                                        <p:cTn id="36" dur="indefinite"/>
                                        <p:tgtEl>
                                          <p:spTgt spid="21"/>
                                        </p:tgtEl>
                                        <p:attrNameLst>
                                          <p:attrName>style.opacity</p:attrName>
                                        </p:attrNameLst>
                                      </p:cBhvr>
                                      <p:to>
                                        <p:strVal val="0.5"/>
                                      </p:to>
                                    </p:set>
                                    <p:animEffect filter="image" prLst="opacity: 0.5">
                                      <p:cBhvr rctx="IE">
                                        <p:cTn id="37" dur="indefinite"/>
                                        <p:tgtEl>
                                          <p:spTgt spid="21"/>
                                        </p:tgtEl>
                                      </p:cBhvr>
                                    </p:animEffect>
                                  </p:childTnLst>
                                </p:cTn>
                              </p:par>
                              <p:par>
                                <p:cTn id="38" presetID="9" presetClass="emph" presetSubtype="0" grpId="0" nodeType="withEffect">
                                  <p:stCondLst>
                                    <p:cond delay="0"/>
                                  </p:stCondLst>
                                  <p:childTnLst>
                                    <p:set>
                                      <p:cBhvr rctx="PPT">
                                        <p:cTn id="39" dur="indefinite"/>
                                        <p:tgtEl>
                                          <p:spTgt spid="22"/>
                                        </p:tgtEl>
                                        <p:attrNameLst>
                                          <p:attrName>style.opacity</p:attrName>
                                        </p:attrNameLst>
                                      </p:cBhvr>
                                      <p:to>
                                        <p:strVal val="0.5"/>
                                      </p:to>
                                    </p:set>
                                    <p:animEffect filter="image" prLst="opacity: 0.5">
                                      <p:cBhvr rctx="IE">
                                        <p:cTn id="40" dur="indefinite"/>
                                        <p:tgtEl>
                                          <p:spTgt spid="22"/>
                                        </p:tgtEl>
                                      </p:cBhvr>
                                    </p:animEffect>
                                  </p:childTnLst>
                                </p:cTn>
                              </p:par>
                              <p:par>
                                <p:cTn id="41" presetID="9" presetClass="emph" presetSubtype="0" grpId="0" nodeType="withEffect">
                                  <p:stCondLst>
                                    <p:cond delay="0"/>
                                  </p:stCondLst>
                                  <p:childTnLst>
                                    <p:set>
                                      <p:cBhvr rctx="PPT">
                                        <p:cTn id="42" dur="indefinite"/>
                                        <p:tgtEl>
                                          <p:spTgt spid="23"/>
                                        </p:tgtEl>
                                        <p:attrNameLst>
                                          <p:attrName>style.opacity</p:attrName>
                                        </p:attrNameLst>
                                      </p:cBhvr>
                                      <p:to>
                                        <p:strVal val="0.5"/>
                                      </p:to>
                                    </p:set>
                                    <p:animEffect filter="image" prLst="opacity: 0.5">
                                      <p:cBhvr rctx="IE">
                                        <p:cTn id="43" dur="indefinite"/>
                                        <p:tgtEl>
                                          <p:spTgt spid="23"/>
                                        </p:tgtEl>
                                      </p:cBhvr>
                                    </p:animEffect>
                                  </p:childTnLst>
                                </p:cTn>
                              </p:par>
                              <p:par>
                                <p:cTn id="44" presetID="9" presetClass="emph" presetSubtype="0" grpId="0" nodeType="withEffect">
                                  <p:stCondLst>
                                    <p:cond delay="0"/>
                                  </p:stCondLst>
                                  <p:childTnLst>
                                    <p:set>
                                      <p:cBhvr rctx="PPT">
                                        <p:cTn id="45" dur="indefinite"/>
                                        <p:tgtEl>
                                          <p:spTgt spid="24"/>
                                        </p:tgtEl>
                                        <p:attrNameLst>
                                          <p:attrName>style.opacity</p:attrName>
                                        </p:attrNameLst>
                                      </p:cBhvr>
                                      <p:to>
                                        <p:strVal val="0.5"/>
                                      </p:to>
                                    </p:set>
                                    <p:animEffect filter="image" prLst="opacity: 0.5">
                                      <p:cBhvr rctx="IE">
                                        <p:cTn id="46" dur="indefinite"/>
                                        <p:tgtEl>
                                          <p:spTgt spid="24"/>
                                        </p:tgtEl>
                                      </p:cBhvr>
                                    </p:animEffect>
                                  </p:childTnLst>
                                </p:cTn>
                              </p:par>
                              <p:par>
                                <p:cTn id="47" presetID="9" presetClass="emph" presetSubtype="0" grpId="0" nodeType="withEffect">
                                  <p:stCondLst>
                                    <p:cond delay="0"/>
                                  </p:stCondLst>
                                  <p:childTnLst>
                                    <p:set>
                                      <p:cBhvr rctx="PPT">
                                        <p:cTn id="48" dur="indefinite"/>
                                        <p:tgtEl>
                                          <p:spTgt spid="8"/>
                                        </p:tgtEl>
                                        <p:attrNameLst>
                                          <p:attrName>style.opacity</p:attrName>
                                        </p:attrNameLst>
                                      </p:cBhvr>
                                      <p:to>
                                        <p:strVal val="0.5"/>
                                      </p:to>
                                    </p:set>
                                    <p:animEffect filter="image" prLst="opacity: 0.5">
                                      <p:cBhvr rctx="IE">
                                        <p:cTn id="49" dur="indefinite"/>
                                        <p:tgtEl>
                                          <p:spTgt spid="8"/>
                                        </p:tgtEl>
                                      </p:cBhvr>
                                    </p:animEffect>
                                  </p:childTnLst>
                                </p:cTn>
                              </p:par>
                              <p:par>
                                <p:cTn id="50" presetID="9" presetClass="emph" presetSubtype="0" grpId="0" nodeType="withEffect">
                                  <p:stCondLst>
                                    <p:cond delay="0"/>
                                  </p:stCondLst>
                                  <p:childTnLst>
                                    <p:set>
                                      <p:cBhvr rctx="PPT">
                                        <p:cTn id="51" dur="indefinite"/>
                                        <p:tgtEl>
                                          <p:spTgt spid="10"/>
                                        </p:tgtEl>
                                        <p:attrNameLst>
                                          <p:attrName>style.opacity</p:attrName>
                                        </p:attrNameLst>
                                      </p:cBhvr>
                                      <p:to>
                                        <p:strVal val="0.5"/>
                                      </p:to>
                                    </p:set>
                                    <p:animEffect filter="image" prLst="opacity: 0.5">
                                      <p:cBhvr rctx="IE">
                                        <p:cTn id="52" dur="indefinite"/>
                                        <p:tgtEl>
                                          <p:spTgt spid="10"/>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 Lifecycle: Application Design</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32</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a:bodyPr>
          <a:lstStyle/>
          <a:p>
            <a:r>
              <a:rPr lang="en-GB" dirty="0">
                <a:solidFill>
                  <a:schemeClr val="tx1"/>
                </a:solidFill>
              </a:rPr>
              <a:t>Database interaction, i.e. queries to be posed to support application scenarios.</a:t>
            </a:r>
          </a:p>
          <a:p>
            <a:pPr lvl="1"/>
            <a:r>
              <a:rPr lang="en-GB" dirty="0">
                <a:solidFill>
                  <a:schemeClr val="tx1"/>
                </a:solidFill>
              </a:rPr>
              <a:t>Get the names of all students studying database systems</a:t>
            </a:r>
          </a:p>
          <a:p>
            <a:pPr lvl="1"/>
            <a:r>
              <a:rPr lang="en-GB" dirty="0">
                <a:solidFill>
                  <a:schemeClr val="tx1"/>
                </a:solidFill>
              </a:rPr>
              <a:t>Find all customers who bought a raspberry pi and then ordered a touchscreen</a:t>
            </a:r>
          </a:p>
          <a:p>
            <a:r>
              <a:rPr lang="en-GB" dirty="0">
                <a:solidFill>
                  <a:schemeClr val="tx1"/>
                </a:solidFill>
              </a:rPr>
              <a:t>Transactions: which sequences of actions need to be grouped</a:t>
            </a:r>
          </a:p>
          <a:p>
            <a:pPr lvl="1"/>
            <a:r>
              <a:rPr lang="en-GB" dirty="0">
                <a:solidFill>
                  <a:schemeClr val="tx1"/>
                </a:solidFill>
              </a:rPr>
              <a:t>When processing an order reduce the stock inventory by the appropriate amount</a:t>
            </a:r>
          </a:p>
          <a:p>
            <a:pPr lvl="1"/>
            <a:endParaRPr lang="en-GB" dirty="0">
              <a:solidFill>
                <a:schemeClr val="tx1"/>
              </a:solidFill>
            </a:endParaRPr>
          </a:p>
        </p:txBody>
      </p:sp>
    </p:spTree>
    <p:extLst>
      <p:ext uri="{BB962C8B-B14F-4D97-AF65-F5344CB8AC3E}">
        <p14:creationId xmlns:p14="http://schemas.microsoft.com/office/powerpoint/2010/main" val="17936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5"/>
                                        </p:tgtEl>
                                        <p:attrNameLst>
                                          <p:attrName>style.opacity</p:attrName>
                                        </p:attrNameLst>
                                      </p:cBhvr>
                                      <p:to>
                                        <p:strVal val="0.5"/>
                                      </p:to>
                                    </p:set>
                                    <p:animEffect filter="image" prLst="opacity: 0.5">
                                      <p:cBhvr rctx="IE">
                                        <p:cTn id="16" dur="indefinite"/>
                                        <p:tgtEl>
                                          <p:spTgt spid="15"/>
                                        </p:tgtEl>
                                      </p:cBhvr>
                                    </p:animEffect>
                                  </p:childTnLst>
                                </p:cTn>
                              </p:par>
                              <p:par>
                                <p:cTn id="17" presetID="9" presetClass="emph" presetSubtype="0" grpId="0" nodeType="withEffect">
                                  <p:stCondLst>
                                    <p:cond delay="0"/>
                                  </p:stCondLst>
                                  <p:childTnLst>
                                    <p:set>
                                      <p:cBhvr rctx="PPT">
                                        <p:cTn id="18" dur="indefinite"/>
                                        <p:tgtEl>
                                          <p:spTgt spid="16"/>
                                        </p:tgtEl>
                                        <p:attrNameLst>
                                          <p:attrName>style.opacity</p:attrName>
                                        </p:attrNameLst>
                                      </p:cBhvr>
                                      <p:to>
                                        <p:strVal val="0.5"/>
                                      </p:to>
                                    </p:set>
                                    <p:animEffect filter="image" prLst="opacity: 0.5">
                                      <p:cBhvr rctx="IE">
                                        <p:cTn id="19" dur="indefinite"/>
                                        <p:tgtEl>
                                          <p:spTgt spid="16"/>
                                        </p:tgtEl>
                                      </p:cBhvr>
                                    </p:animEffect>
                                  </p:childTnLst>
                                </p:cTn>
                              </p:par>
                              <p:par>
                                <p:cTn id="20" presetID="9" presetClass="emph" presetSubtype="0" grpId="0" nodeType="withEffect">
                                  <p:stCondLst>
                                    <p:cond delay="0"/>
                                  </p:stCondLst>
                                  <p:childTnLst>
                                    <p:set>
                                      <p:cBhvr rctx="PPT">
                                        <p:cTn id="21" dur="indefinite"/>
                                        <p:tgtEl>
                                          <p:spTgt spid="18"/>
                                        </p:tgtEl>
                                        <p:attrNameLst>
                                          <p:attrName>style.opacity</p:attrName>
                                        </p:attrNameLst>
                                      </p:cBhvr>
                                      <p:to>
                                        <p:strVal val="0.5"/>
                                      </p:to>
                                    </p:set>
                                    <p:animEffect filter="image" prLst="opacity: 0.5">
                                      <p:cBhvr rctx="IE">
                                        <p:cTn id="22" dur="indefinite"/>
                                        <p:tgtEl>
                                          <p:spTgt spid="18"/>
                                        </p:tgtEl>
                                      </p:cBhvr>
                                    </p:animEffect>
                                  </p:childTnLst>
                                </p:cTn>
                              </p:par>
                              <p:par>
                                <p:cTn id="23" presetID="9" presetClass="emph" presetSubtype="0" grpId="0" nodeType="withEffect">
                                  <p:stCondLst>
                                    <p:cond delay="0"/>
                                  </p:stCondLst>
                                  <p:childTnLst>
                                    <p:set>
                                      <p:cBhvr rctx="PPT">
                                        <p:cTn id="24" dur="indefinite"/>
                                        <p:tgtEl>
                                          <p:spTgt spid="17"/>
                                        </p:tgtEl>
                                        <p:attrNameLst>
                                          <p:attrName>style.opacity</p:attrName>
                                        </p:attrNameLst>
                                      </p:cBhvr>
                                      <p:to>
                                        <p:strVal val="0.5"/>
                                      </p:to>
                                    </p:set>
                                    <p:animEffect filter="image" prLst="opacity: 0.5">
                                      <p:cBhvr rctx="IE">
                                        <p:cTn id="25" dur="indefinite"/>
                                        <p:tgtEl>
                                          <p:spTgt spid="17"/>
                                        </p:tgtEl>
                                      </p:cBhvr>
                                    </p:animEffect>
                                  </p:childTnLst>
                                </p:cTn>
                              </p:par>
                              <p:par>
                                <p:cTn id="26" presetID="9" presetClass="emph" presetSubtype="0" grpId="0" nodeType="withEffect">
                                  <p:stCondLst>
                                    <p:cond delay="0"/>
                                  </p:stCondLst>
                                  <p:childTnLst>
                                    <p:set>
                                      <p:cBhvr rctx="PPT">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rctx="PPT">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rctx="PPT">
                                        <p:cTn id="33" dur="indefinite"/>
                                        <p:tgtEl>
                                          <p:spTgt spid="21"/>
                                        </p:tgtEl>
                                        <p:attrNameLst>
                                          <p:attrName>style.opacity</p:attrName>
                                        </p:attrNameLst>
                                      </p:cBhvr>
                                      <p:to>
                                        <p:strVal val="0.5"/>
                                      </p:to>
                                    </p:set>
                                    <p:animEffect filter="image" prLst="opacity: 0.5">
                                      <p:cBhvr rctx="IE">
                                        <p:cTn id="34" dur="indefinite"/>
                                        <p:tgtEl>
                                          <p:spTgt spid="21"/>
                                        </p:tgtEl>
                                      </p:cBhvr>
                                    </p:animEffect>
                                  </p:childTnLst>
                                </p:cTn>
                              </p:par>
                              <p:par>
                                <p:cTn id="35" presetID="9" presetClass="emph" presetSubtype="0" grpId="0" nodeType="withEffect">
                                  <p:stCondLst>
                                    <p:cond delay="0"/>
                                  </p:stCondLst>
                                  <p:childTnLst>
                                    <p:set>
                                      <p:cBhvr rctx="PPT">
                                        <p:cTn id="36" dur="indefinite"/>
                                        <p:tgtEl>
                                          <p:spTgt spid="22"/>
                                        </p:tgtEl>
                                        <p:attrNameLst>
                                          <p:attrName>style.opacity</p:attrName>
                                        </p:attrNameLst>
                                      </p:cBhvr>
                                      <p:to>
                                        <p:strVal val="0.5"/>
                                      </p:to>
                                    </p:set>
                                    <p:animEffect filter="image" prLst="opacity: 0.5">
                                      <p:cBhvr rctx="IE">
                                        <p:cTn id="37" dur="indefinite"/>
                                        <p:tgtEl>
                                          <p:spTgt spid="22"/>
                                        </p:tgtEl>
                                      </p:cBhvr>
                                    </p:animEffect>
                                  </p:childTnLst>
                                </p:cTn>
                              </p:par>
                              <p:par>
                                <p:cTn id="38" presetID="9" presetClass="emph" presetSubtype="0" grpId="0" nodeType="withEffect">
                                  <p:stCondLst>
                                    <p:cond delay="0"/>
                                  </p:stCondLst>
                                  <p:childTnLst>
                                    <p:set>
                                      <p:cBhvr rctx="PPT">
                                        <p:cTn id="39" dur="indefinite"/>
                                        <p:tgtEl>
                                          <p:spTgt spid="23"/>
                                        </p:tgtEl>
                                        <p:attrNameLst>
                                          <p:attrName>style.opacity</p:attrName>
                                        </p:attrNameLst>
                                      </p:cBhvr>
                                      <p:to>
                                        <p:strVal val="0.5"/>
                                      </p:to>
                                    </p:set>
                                    <p:animEffect filter="image" prLst="opacity: 0.5">
                                      <p:cBhvr rctx="IE">
                                        <p:cTn id="40" dur="indefinite"/>
                                        <p:tgtEl>
                                          <p:spTgt spid="23"/>
                                        </p:tgtEl>
                                      </p:cBhvr>
                                    </p:animEffect>
                                  </p:childTnLst>
                                </p:cTn>
                              </p:par>
                              <p:par>
                                <p:cTn id="41" presetID="9" presetClass="emph" presetSubtype="0" grpId="0" nodeType="withEffect">
                                  <p:stCondLst>
                                    <p:cond delay="0"/>
                                  </p:stCondLst>
                                  <p:childTnLst>
                                    <p:set>
                                      <p:cBhvr rctx="PPT">
                                        <p:cTn id="42" dur="indefinite"/>
                                        <p:tgtEl>
                                          <p:spTgt spid="24"/>
                                        </p:tgtEl>
                                        <p:attrNameLst>
                                          <p:attrName>style.opacity</p:attrName>
                                        </p:attrNameLst>
                                      </p:cBhvr>
                                      <p:to>
                                        <p:strVal val="0.5"/>
                                      </p:to>
                                    </p:set>
                                    <p:animEffect filter="image" prLst="opacity: 0.5">
                                      <p:cBhvr rctx="IE">
                                        <p:cTn id="43" dur="indefinite"/>
                                        <p:tgtEl>
                                          <p:spTgt spid="24"/>
                                        </p:tgtEl>
                                      </p:cBhvr>
                                    </p:animEffect>
                                  </p:childTnLst>
                                </p:cTn>
                              </p:par>
                              <p:par>
                                <p:cTn id="44" presetID="9" presetClass="emph" presetSubtype="0" grpId="0" nodeType="withEffect">
                                  <p:stCondLst>
                                    <p:cond delay="0"/>
                                  </p:stCondLst>
                                  <p:childTnLst>
                                    <p:set>
                                      <p:cBhvr rctx="PPT">
                                        <p:cTn id="45" dur="indefinite"/>
                                        <p:tgtEl>
                                          <p:spTgt spid="8"/>
                                        </p:tgtEl>
                                        <p:attrNameLst>
                                          <p:attrName>style.opacity</p:attrName>
                                        </p:attrNameLst>
                                      </p:cBhvr>
                                      <p:to>
                                        <p:strVal val="0.5"/>
                                      </p:to>
                                    </p:set>
                                    <p:animEffect filter="image" prLst="opacity: 0.5">
                                      <p:cBhvr rctx="IE">
                                        <p:cTn id="46" dur="indefinite"/>
                                        <p:tgtEl>
                                          <p:spTgt spid="8"/>
                                        </p:tgtEl>
                                      </p:cBhvr>
                                    </p:animEffect>
                                  </p:childTnLst>
                                </p:cTn>
                              </p:par>
                              <p:par>
                                <p:cTn id="47" presetID="9" presetClass="emph" presetSubtype="0" grpId="0" nodeType="withEffect">
                                  <p:stCondLst>
                                    <p:cond delay="0"/>
                                  </p:stCondLst>
                                  <p:childTnLst>
                                    <p:set>
                                      <p:cBhvr rctx="PPT">
                                        <p:cTn id="48" dur="indefinite"/>
                                        <p:tgtEl>
                                          <p:spTgt spid="10"/>
                                        </p:tgtEl>
                                        <p:attrNameLst>
                                          <p:attrName>style.opacity</p:attrName>
                                        </p:attrNameLst>
                                      </p:cBhvr>
                                      <p:to>
                                        <p:strVal val="0.5"/>
                                      </p:to>
                                    </p:set>
                                    <p:animEffect filter="image" prLst="opacity: 0.5">
                                      <p:cBhvr rctx="IE">
                                        <p:cTn id="49" dur="indefinite"/>
                                        <p:tgtEl>
                                          <p:spTgt spid="10"/>
                                        </p:tgtEl>
                                      </p:cBhvr>
                                    </p:animEffect>
                                  </p:childTnLst>
                                </p:cTn>
                              </p:par>
                              <p:par>
                                <p:cTn id="50" presetID="9" presetClass="emph" presetSubtype="0" grpId="0" nodeType="withEffect">
                                  <p:stCondLst>
                                    <p:cond delay="0"/>
                                  </p:stCondLst>
                                  <p:childTnLst>
                                    <p:set>
                                      <p:cBhvr rctx="PPT">
                                        <p:cTn id="51" dur="indefinite"/>
                                        <p:tgtEl>
                                          <p:spTgt spid="12"/>
                                        </p:tgtEl>
                                        <p:attrNameLst>
                                          <p:attrName>style.opacity</p:attrName>
                                        </p:attrNameLst>
                                      </p:cBhvr>
                                      <p:to>
                                        <p:strVal val="0.5"/>
                                      </p:to>
                                    </p:set>
                                    <p:animEffect filter="image" prLst="opacity: 0.5">
                                      <p:cBhvr rctx="IE">
                                        <p:cTn id="52" dur="indefinite"/>
                                        <p:tgtEl>
                                          <p:spTgt spid="12"/>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Development Lifecycle: Prototyping and Implementation</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33</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a:bodyPr>
          <a:lstStyle/>
          <a:p>
            <a:r>
              <a:rPr lang="en-GB" dirty="0">
                <a:solidFill>
                  <a:schemeClr val="tx1"/>
                </a:solidFill>
              </a:rPr>
              <a:t>Write Data Definition Language statements to create database</a:t>
            </a:r>
          </a:p>
          <a:p>
            <a:r>
              <a:rPr lang="en-GB" dirty="0">
                <a:solidFill>
                  <a:schemeClr val="tx1"/>
                </a:solidFill>
              </a:rPr>
              <a:t>Write Data Manipulation Language statements for application interactions</a:t>
            </a:r>
          </a:p>
        </p:txBody>
      </p:sp>
    </p:spTree>
    <p:extLst>
      <p:ext uri="{BB962C8B-B14F-4D97-AF65-F5344CB8AC3E}">
        <p14:creationId xmlns:p14="http://schemas.microsoft.com/office/powerpoint/2010/main" val="15538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4"/>
                                        </p:tgtEl>
                                        <p:attrNameLst>
                                          <p:attrName>style.opacity</p:attrName>
                                        </p:attrNameLst>
                                      </p:cBhvr>
                                      <p:to>
                                        <p:strVal val="0.5"/>
                                      </p:to>
                                    </p:set>
                                    <p:animEffect filter="image" prLst="opacity: 0.5">
                                      <p:cBhvr rctx="IE">
                                        <p:cTn id="16" dur="indefinite"/>
                                        <p:tgtEl>
                                          <p:spTgt spid="14"/>
                                        </p:tgtEl>
                                      </p:cBhvr>
                                    </p:animEffect>
                                  </p:childTnLst>
                                </p:cTn>
                              </p:par>
                              <p:par>
                                <p:cTn id="17" presetID="9" presetClass="emph" presetSubtype="0" grpId="0" nodeType="withEffect">
                                  <p:stCondLst>
                                    <p:cond delay="0"/>
                                  </p:stCondLst>
                                  <p:childTnLst>
                                    <p:set>
                                      <p:cBhvr rctx="PPT">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grpId="0" nodeType="withEffect">
                                  <p:stCondLst>
                                    <p:cond delay="0"/>
                                  </p:stCondLst>
                                  <p:childTnLst>
                                    <p:set>
                                      <p:cBhvr rctx="PPT">
                                        <p:cTn id="21" dur="indefinite"/>
                                        <p:tgtEl>
                                          <p:spTgt spid="18"/>
                                        </p:tgtEl>
                                        <p:attrNameLst>
                                          <p:attrName>style.opacity</p:attrName>
                                        </p:attrNameLst>
                                      </p:cBhvr>
                                      <p:to>
                                        <p:strVal val="0.5"/>
                                      </p:to>
                                    </p:set>
                                    <p:animEffect filter="image" prLst="opacity: 0.5">
                                      <p:cBhvr rctx="IE">
                                        <p:cTn id="22" dur="indefinite"/>
                                        <p:tgtEl>
                                          <p:spTgt spid="18"/>
                                        </p:tgtEl>
                                      </p:cBhvr>
                                    </p:animEffect>
                                  </p:childTnLst>
                                </p:cTn>
                              </p:par>
                              <p:par>
                                <p:cTn id="23" presetID="9" presetClass="emph" presetSubtype="0" grpId="0" nodeType="withEffect">
                                  <p:stCondLst>
                                    <p:cond delay="0"/>
                                  </p:stCondLst>
                                  <p:childTnLst>
                                    <p:set>
                                      <p:cBhvr rctx="PPT">
                                        <p:cTn id="24" dur="indefinite"/>
                                        <p:tgtEl>
                                          <p:spTgt spid="17"/>
                                        </p:tgtEl>
                                        <p:attrNameLst>
                                          <p:attrName>style.opacity</p:attrName>
                                        </p:attrNameLst>
                                      </p:cBhvr>
                                      <p:to>
                                        <p:strVal val="0.5"/>
                                      </p:to>
                                    </p:set>
                                    <p:animEffect filter="image" prLst="opacity: 0.5">
                                      <p:cBhvr rctx="IE">
                                        <p:cTn id="25" dur="indefinite"/>
                                        <p:tgtEl>
                                          <p:spTgt spid="17"/>
                                        </p:tgtEl>
                                      </p:cBhvr>
                                    </p:animEffect>
                                  </p:childTnLst>
                                </p:cTn>
                              </p:par>
                              <p:par>
                                <p:cTn id="26" presetID="9" presetClass="emph" presetSubtype="0" grpId="0" nodeType="withEffect">
                                  <p:stCondLst>
                                    <p:cond delay="0"/>
                                  </p:stCondLst>
                                  <p:childTnLst>
                                    <p:set>
                                      <p:cBhvr rctx="PPT">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rctx="PPT">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rctx="PPT">
                                        <p:cTn id="33" dur="indefinite"/>
                                        <p:tgtEl>
                                          <p:spTgt spid="21"/>
                                        </p:tgtEl>
                                        <p:attrNameLst>
                                          <p:attrName>style.opacity</p:attrName>
                                        </p:attrNameLst>
                                      </p:cBhvr>
                                      <p:to>
                                        <p:strVal val="0.5"/>
                                      </p:to>
                                    </p:set>
                                    <p:animEffect filter="image" prLst="opacity: 0.5">
                                      <p:cBhvr rctx="IE">
                                        <p:cTn id="34" dur="indefinite"/>
                                        <p:tgtEl>
                                          <p:spTgt spid="21"/>
                                        </p:tgtEl>
                                      </p:cBhvr>
                                    </p:animEffect>
                                  </p:childTnLst>
                                </p:cTn>
                              </p:par>
                              <p:par>
                                <p:cTn id="35" presetID="9" presetClass="emph" presetSubtype="0" grpId="0" nodeType="withEffect">
                                  <p:stCondLst>
                                    <p:cond delay="0"/>
                                  </p:stCondLst>
                                  <p:childTnLst>
                                    <p:set>
                                      <p:cBhvr rctx="PPT">
                                        <p:cTn id="36" dur="indefinite"/>
                                        <p:tgtEl>
                                          <p:spTgt spid="22"/>
                                        </p:tgtEl>
                                        <p:attrNameLst>
                                          <p:attrName>style.opacity</p:attrName>
                                        </p:attrNameLst>
                                      </p:cBhvr>
                                      <p:to>
                                        <p:strVal val="0.5"/>
                                      </p:to>
                                    </p:set>
                                    <p:animEffect filter="image" prLst="opacity: 0.5">
                                      <p:cBhvr rctx="IE">
                                        <p:cTn id="37" dur="indefinite"/>
                                        <p:tgtEl>
                                          <p:spTgt spid="22"/>
                                        </p:tgtEl>
                                      </p:cBhvr>
                                    </p:animEffect>
                                  </p:childTnLst>
                                </p:cTn>
                              </p:par>
                              <p:par>
                                <p:cTn id="38" presetID="9" presetClass="emph" presetSubtype="0" grpId="0" nodeType="withEffect">
                                  <p:stCondLst>
                                    <p:cond delay="0"/>
                                  </p:stCondLst>
                                  <p:childTnLst>
                                    <p:set>
                                      <p:cBhvr rctx="PPT">
                                        <p:cTn id="39" dur="indefinite"/>
                                        <p:tgtEl>
                                          <p:spTgt spid="23"/>
                                        </p:tgtEl>
                                        <p:attrNameLst>
                                          <p:attrName>style.opacity</p:attrName>
                                        </p:attrNameLst>
                                      </p:cBhvr>
                                      <p:to>
                                        <p:strVal val="0.5"/>
                                      </p:to>
                                    </p:set>
                                    <p:animEffect filter="image" prLst="opacity: 0.5">
                                      <p:cBhvr rctx="IE">
                                        <p:cTn id="40" dur="indefinite"/>
                                        <p:tgtEl>
                                          <p:spTgt spid="23"/>
                                        </p:tgtEl>
                                      </p:cBhvr>
                                    </p:animEffect>
                                  </p:childTnLst>
                                </p:cTn>
                              </p:par>
                              <p:par>
                                <p:cTn id="41" presetID="9" presetClass="emph" presetSubtype="0" grpId="0" nodeType="withEffect">
                                  <p:stCondLst>
                                    <p:cond delay="0"/>
                                  </p:stCondLst>
                                  <p:childTnLst>
                                    <p:set>
                                      <p:cBhvr rctx="PPT">
                                        <p:cTn id="42" dur="indefinite"/>
                                        <p:tgtEl>
                                          <p:spTgt spid="24"/>
                                        </p:tgtEl>
                                        <p:attrNameLst>
                                          <p:attrName>style.opacity</p:attrName>
                                        </p:attrNameLst>
                                      </p:cBhvr>
                                      <p:to>
                                        <p:strVal val="0.5"/>
                                      </p:to>
                                    </p:set>
                                    <p:animEffect filter="image" prLst="opacity: 0.5">
                                      <p:cBhvr rctx="IE">
                                        <p:cTn id="43" dur="indefinite"/>
                                        <p:tgtEl>
                                          <p:spTgt spid="24"/>
                                        </p:tgtEl>
                                      </p:cBhvr>
                                    </p:animEffect>
                                  </p:childTnLst>
                                </p:cTn>
                              </p:par>
                              <p:par>
                                <p:cTn id="44" presetID="9" presetClass="emph" presetSubtype="0" grpId="0" nodeType="withEffect">
                                  <p:stCondLst>
                                    <p:cond delay="0"/>
                                  </p:stCondLst>
                                  <p:childTnLst>
                                    <p:set>
                                      <p:cBhvr rctx="PPT">
                                        <p:cTn id="45" dur="indefinite"/>
                                        <p:tgtEl>
                                          <p:spTgt spid="8"/>
                                        </p:tgtEl>
                                        <p:attrNameLst>
                                          <p:attrName>style.opacity</p:attrName>
                                        </p:attrNameLst>
                                      </p:cBhvr>
                                      <p:to>
                                        <p:strVal val="0.5"/>
                                      </p:to>
                                    </p:set>
                                    <p:animEffect filter="image" prLst="opacity: 0.5">
                                      <p:cBhvr rctx="IE">
                                        <p:cTn id="46" dur="indefinite"/>
                                        <p:tgtEl>
                                          <p:spTgt spid="8"/>
                                        </p:tgtEl>
                                      </p:cBhvr>
                                    </p:animEffect>
                                  </p:childTnLst>
                                </p:cTn>
                              </p:par>
                              <p:par>
                                <p:cTn id="47" presetID="9" presetClass="emph" presetSubtype="0" grpId="0" nodeType="withEffect">
                                  <p:stCondLst>
                                    <p:cond delay="0"/>
                                  </p:stCondLst>
                                  <p:childTnLst>
                                    <p:set>
                                      <p:cBhvr rctx="PPT">
                                        <p:cTn id="48" dur="indefinite"/>
                                        <p:tgtEl>
                                          <p:spTgt spid="10"/>
                                        </p:tgtEl>
                                        <p:attrNameLst>
                                          <p:attrName>style.opacity</p:attrName>
                                        </p:attrNameLst>
                                      </p:cBhvr>
                                      <p:to>
                                        <p:strVal val="0.5"/>
                                      </p:to>
                                    </p:set>
                                    <p:animEffect filter="image" prLst="opacity: 0.5">
                                      <p:cBhvr rctx="IE">
                                        <p:cTn id="49" dur="indefinite"/>
                                        <p:tgtEl>
                                          <p:spTgt spid="10"/>
                                        </p:tgtEl>
                                      </p:cBhvr>
                                    </p:animEffect>
                                  </p:childTnLst>
                                </p:cTn>
                              </p:par>
                              <p:par>
                                <p:cTn id="50" presetID="9" presetClass="emph" presetSubtype="0" grpId="0" nodeType="withEffect">
                                  <p:stCondLst>
                                    <p:cond delay="0"/>
                                  </p:stCondLst>
                                  <p:childTnLst>
                                    <p:set>
                                      <p:cBhvr rctx="PPT">
                                        <p:cTn id="51" dur="indefinite"/>
                                        <p:tgtEl>
                                          <p:spTgt spid="12"/>
                                        </p:tgtEl>
                                        <p:attrNameLst>
                                          <p:attrName>style.opacity</p:attrName>
                                        </p:attrNameLst>
                                      </p:cBhvr>
                                      <p:to>
                                        <p:strVal val="0.5"/>
                                      </p:to>
                                    </p:set>
                                    <p:animEffect filter="image" prLst="opacity: 0.5">
                                      <p:cBhvr rctx="IE">
                                        <p:cTn id="52" dur="indefinite"/>
                                        <p:tgtEl>
                                          <p:spTgt spid="12"/>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Development Lifecycle: Data Loading</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34</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a:bodyPr>
          <a:lstStyle/>
          <a:p>
            <a:pPr lvl="0"/>
            <a:r>
              <a:rPr lang="en-GB" dirty="0">
                <a:solidFill>
                  <a:schemeClr val="tx1"/>
                </a:solidFill>
              </a:rPr>
              <a:t>Transfer existing data to the system</a:t>
            </a:r>
          </a:p>
          <a:p>
            <a:pPr lvl="1"/>
            <a:r>
              <a:rPr lang="en-GB" dirty="0">
                <a:solidFill>
                  <a:schemeClr val="tx1"/>
                </a:solidFill>
              </a:rPr>
              <a:t>Only if there is an existing system that is being replaced</a:t>
            </a:r>
          </a:p>
          <a:p>
            <a:pPr lvl="1"/>
            <a:r>
              <a:rPr lang="en-GB" dirty="0">
                <a:solidFill>
                  <a:schemeClr val="tx1"/>
                </a:solidFill>
              </a:rPr>
              <a:t>Develop conversion scripts</a:t>
            </a:r>
          </a:p>
        </p:txBody>
      </p:sp>
    </p:spTree>
    <p:extLst>
      <p:ext uri="{BB962C8B-B14F-4D97-AF65-F5344CB8AC3E}">
        <p14:creationId xmlns:p14="http://schemas.microsoft.com/office/powerpoint/2010/main" val="186878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4"/>
                                        </p:tgtEl>
                                        <p:attrNameLst>
                                          <p:attrName>style.opacity</p:attrName>
                                        </p:attrNameLst>
                                      </p:cBhvr>
                                      <p:to>
                                        <p:strVal val="0.5"/>
                                      </p:to>
                                    </p:set>
                                    <p:animEffect filter="image" prLst="opacity: 0.5">
                                      <p:cBhvr rctx="IE">
                                        <p:cTn id="16" dur="indefinite"/>
                                        <p:tgtEl>
                                          <p:spTgt spid="14"/>
                                        </p:tgtEl>
                                      </p:cBhvr>
                                    </p:animEffect>
                                  </p:childTnLst>
                                </p:cTn>
                              </p:par>
                              <p:par>
                                <p:cTn id="17" presetID="9" presetClass="emph" presetSubtype="0" grpId="0" nodeType="withEffect">
                                  <p:stCondLst>
                                    <p:cond delay="0"/>
                                  </p:stCondLst>
                                  <p:childTnLst>
                                    <p:set>
                                      <p:cBhvr rctx="PPT">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5"/>
                                      </p:to>
                                    </p:set>
                                    <p:animEffect filter="image" prLst="opacity: 0.5">
                                      <p:cBhvr rctx="IE">
                                        <p:cTn id="22" dur="indefinite"/>
                                        <p:tgtEl>
                                          <p:spTgt spid="16"/>
                                        </p:tgtEl>
                                      </p:cBhvr>
                                    </p:animEffect>
                                  </p:childTnLst>
                                </p:cTn>
                              </p:par>
                              <p:par>
                                <p:cTn id="23" presetID="9" presetClass="emph" presetSubtype="0" grpId="0" nodeType="withEffect">
                                  <p:stCondLst>
                                    <p:cond delay="0"/>
                                  </p:stCondLst>
                                  <p:childTnLst>
                                    <p:set>
                                      <p:cBhvr rctx="PPT">
                                        <p:cTn id="24" dur="indefinite"/>
                                        <p:tgtEl>
                                          <p:spTgt spid="17"/>
                                        </p:tgtEl>
                                        <p:attrNameLst>
                                          <p:attrName>style.opacity</p:attrName>
                                        </p:attrNameLst>
                                      </p:cBhvr>
                                      <p:to>
                                        <p:strVal val="0.5"/>
                                      </p:to>
                                    </p:set>
                                    <p:animEffect filter="image" prLst="opacity: 0.5">
                                      <p:cBhvr rctx="IE">
                                        <p:cTn id="25" dur="indefinite"/>
                                        <p:tgtEl>
                                          <p:spTgt spid="17"/>
                                        </p:tgtEl>
                                      </p:cBhvr>
                                    </p:animEffect>
                                  </p:childTnLst>
                                </p:cTn>
                              </p:par>
                              <p:par>
                                <p:cTn id="26" presetID="9" presetClass="emph" presetSubtype="0" grpId="0" nodeType="withEffect">
                                  <p:stCondLst>
                                    <p:cond delay="0"/>
                                  </p:stCondLst>
                                  <p:childTnLst>
                                    <p:set>
                                      <p:cBhvr rctx="PPT">
                                        <p:cTn id="27" dur="indefinite"/>
                                        <p:tgtEl>
                                          <p:spTgt spid="19"/>
                                        </p:tgtEl>
                                        <p:attrNameLst>
                                          <p:attrName>style.opacity</p:attrName>
                                        </p:attrNameLst>
                                      </p:cBhvr>
                                      <p:to>
                                        <p:strVal val="0.5"/>
                                      </p:to>
                                    </p:set>
                                    <p:animEffect filter="image" prLst="opacity: 0.5">
                                      <p:cBhvr rctx="IE">
                                        <p:cTn id="28" dur="indefinite"/>
                                        <p:tgtEl>
                                          <p:spTgt spid="19"/>
                                        </p:tgtEl>
                                      </p:cBhvr>
                                    </p:animEffect>
                                  </p:childTnLst>
                                </p:cTn>
                              </p:par>
                              <p:par>
                                <p:cTn id="29" presetID="9" presetClass="emph" presetSubtype="0" grpId="0" nodeType="withEffect">
                                  <p:stCondLst>
                                    <p:cond delay="0"/>
                                  </p:stCondLst>
                                  <p:childTnLst>
                                    <p:set>
                                      <p:cBhvr rctx="PPT">
                                        <p:cTn id="30" dur="indefinite"/>
                                        <p:tgtEl>
                                          <p:spTgt spid="20"/>
                                        </p:tgtEl>
                                        <p:attrNameLst>
                                          <p:attrName>style.opacity</p:attrName>
                                        </p:attrNameLst>
                                      </p:cBhvr>
                                      <p:to>
                                        <p:strVal val="0.5"/>
                                      </p:to>
                                    </p:set>
                                    <p:animEffect filter="image" prLst="opacity: 0.5">
                                      <p:cBhvr rctx="IE">
                                        <p:cTn id="31" dur="indefinite"/>
                                        <p:tgtEl>
                                          <p:spTgt spid="20"/>
                                        </p:tgtEl>
                                      </p:cBhvr>
                                    </p:animEffect>
                                  </p:childTnLst>
                                </p:cTn>
                              </p:par>
                              <p:par>
                                <p:cTn id="32" presetID="9" presetClass="emph" presetSubtype="0" grpId="0" nodeType="withEffect">
                                  <p:stCondLst>
                                    <p:cond delay="0"/>
                                  </p:stCondLst>
                                  <p:childTnLst>
                                    <p:set>
                                      <p:cBhvr rctx="PPT">
                                        <p:cTn id="33" dur="indefinite"/>
                                        <p:tgtEl>
                                          <p:spTgt spid="21"/>
                                        </p:tgtEl>
                                        <p:attrNameLst>
                                          <p:attrName>style.opacity</p:attrName>
                                        </p:attrNameLst>
                                      </p:cBhvr>
                                      <p:to>
                                        <p:strVal val="0.5"/>
                                      </p:to>
                                    </p:set>
                                    <p:animEffect filter="image" prLst="opacity: 0.5">
                                      <p:cBhvr rctx="IE">
                                        <p:cTn id="34" dur="indefinite"/>
                                        <p:tgtEl>
                                          <p:spTgt spid="21"/>
                                        </p:tgtEl>
                                      </p:cBhvr>
                                    </p:animEffect>
                                  </p:childTnLst>
                                </p:cTn>
                              </p:par>
                              <p:par>
                                <p:cTn id="35" presetID="9" presetClass="emph" presetSubtype="0" grpId="0" nodeType="withEffect">
                                  <p:stCondLst>
                                    <p:cond delay="0"/>
                                  </p:stCondLst>
                                  <p:childTnLst>
                                    <p:set>
                                      <p:cBhvr rctx="PPT">
                                        <p:cTn id="36" dur="indefinite"/>
                                        <p:tgtEl>
                                          <p:spTgt spid="22"/>
                                        </p:tgtEl>
                                        <p:attrNameLst>
                                          <p:attrName>style.opacity</p:attrName>
                                        </p:attrNameLst>
                                      </p:cBhvr>
                                      <p:to>
                                        <p:strVal val="0.5"/>
                                      </p:to>
                                    </p:set>
                                    <p:animEffect filter="image" prLst="opacity: 0.5">
                                      <p:cBhvr rctx="IE">
                                        <p:cTn id="37" dur="indefinite"/>
                                        <p:tgtEl>
                                          <p:spTgt spid="22"/>
                                        </p:tgtEl>
                                      </p:cBhvr>
                                    </p:animEffect>
                                  </p:childTnLst>
                                </p:cTn>
                              </p:par>
                              <p:par>
                                <p:cTn id="38" presetID="9" presetClass="emph" presetSubtype="0" grpId="0" nodeType="withEffect">
                                  <p:stCondLst>
                                    <p:cond delay="0"/>
                                  </p:stCondLst>
                                  <p:childTnLst>
                                    <p:set>
                                      <p:cBhvr rctx="PPT">
                                        <p:cTn id="39" dur="indefinite"/>
                                        <p:tgtEl>
                                          <p:spTgt spid="23"/>
                                        </p:tgtEl>
                                        <p:attrNameLst>
                                          <p:attrName>style.opacity</p:attrName>
                                        </p:attrNameLst>
                                      </p:cBhvr>
                                      <p:to>
                                        <p:strVal val="0.5"/>
                                      </p:to>
                                    </p:set>
                                    <p:animEffect filter="image" prLst="opacity: 0.5">
                                      <p:cBhvr rctx="IE">
                                        <p:cTn id="40" dur="indefinite"/>
                                        <p:tgtEl>
                                          <p:spTgt spid="23"/>
                                        </p:tgtEl>
                                      </p:cBhvr>
                                    </p:animEffect>
                                  </p:childTnLst>
                                </p:cTn>
                              </p:par>
                              <p:par>
                                <p:cTn id="41" presetID="9" presetClass="emph" presetSubtype="0" grpId="0" nodeType="withEffect">
                                  <p:stCondLst>
                                    <p:cond delay="0"/>
                                  </p:stCondLst>
                                  <p:childTnLst>
                                    <p:set>
                                      <p:cBhvr rctx="PPT">
                                        <p:cTn id="42" dur="indefinite"/>
                                        <p:tgtEl>
                                          <p:spTgt spid="24"/>
                                        </p:tgtEl>
                                        <p:attrNameLst>
                                          <p:attrName>style.opacity</p:attrName>
                                        </p:attrNameLst>
                                      </p:cBhvr>
                                      <p:to>
                                        <p:strVal val="0.5"/>
                                      </p:to>
                                    </p:set>
                                    <p:animEffect filter="image" prLst="opacity: 0.5">
                                      <p:cBhvr rctx="IE">
                                        <p:cTn id="43" dur="indefinite"/>
                                        <p:tgtEl>
                                          <p:spTgt spid="24"/>
                                        </p:tgtEl>
                                      </p:cBhvr>
                                    </p:animEffect>
                                  </p:childTnLst>
                                </p:cTn>
                              </p:par>
                              <p:par>
                                <p:cTn id="44" presetID="9" presetClass="emph" presetSubtype="0" grpId="0" nodeType="withEffect">
                                  <p:stCondLst>
                                    <p:cond delay="0"/>
                                  </p:stCondLst>
                                  <p:childTnLst>
                                    <p:set>
                                      <p:cBhvr rctx="PPT">
                                        <p:cTn id="45" dur="indefinite"/>
                                        <p:tgtEl>
                                          <p:spTgt spid="8"/>
                                        </p:tgtEl>
                                        <p:attrNameLst>
                                          <p:attrName>style.opacity</p:attrName>
                                        </p:attrNameLst>
                                      </p:cBhvr>
                                      <p:to>
                                        <p:strVal val="0.5"/>
                                      </p:to>
                                    </p:set>
                                    <p:animEffect filter="image" prLst="opacity: 0.5">
                                      <p:cBhvr rctx="IE">
                                        <p:cTn id="46" dur="indefinite"/>
                                        <p:tgtEl>
                                          <p:spTgt spid="8"/>
                                        </p:tgtEl>
                                      </p:cBhvr>
                                    </p:animEffect>
                                  </p:childTnLst>
                                </p:cTn>
                              </p:par>
                              <p:par>
                                <p:cTn id="47" presetID="9" presetClass="emph" presetSubtype="0" grpId="0" nodeType="withEffect">
                                  <p:stCondLst>
                                    <p:cond delay="0"/>
                                  </p:stCondLst>
                                  <p:childTnLst>
                                    <p:set>
                                      <p:cBhvr rctx="PPT">
                                        <p:cTn id="48" dur="indefinite"/>
                                        <p:tgtEl>
                                          <p:spTgt spid="10"/>
                                        </p:tgtEl>
                                        <p:attrNameLst>
                                          <p:attrName>style.opacity</p:attrName>
                                        </p:attrNameLst>
                                      </p:cBhvr>
                                      <p:to>
                                        <p:strVal val="0.5"/>
                                      </p:to>
                                    </p:set>
                                    <p:animEffect filter="image" prLst="opacity: 0.5">
                                      <p:cBhvr rctx="IE">
                                        <p:cTn id="49" dur="indefinite"/>
                                        <p:tgtEl>
                                          <p:spTgt spid="10"/>
                                        </p:tgtEl>
                                      </p:cBhvr>
                                    </p:animEffect>
                                  </p:childTnLst>
                                </p:cTn>
                              </p:par>
                              <p:par>
                                <p:cTn id="50" presetID="9" presetClass="emph" presetSubtype="0" grpId="0" nodeType="withEffect">
                                  <p:stCondLst>
                                    <p:cond delay="0"/>
                                  </p:stCondLst>
                                  <p:childTnLst>
                                    <p:set>
                                      <p:cBhvr rctx="PPT">
                                        <p:cTn id="51" dur="indefinite"/>
                                        <p:tgtEl>
                                          <p:spTgt spid="12"/>
                                        </p:tgtEl>
                                        <p:attrNameLst>
                                          <p:attrName>style.opacity</p:attrName>
                                        </p:attrNameLst>
                                      </p:cBhvr>
                                      <p:to>
                                        <p:strVal val="0.5"/>
                                      </p:to>
                                    </p:set>
                                    <p:animEffect filter="image" prLst="opacity: 0.5">
                                      <p:cBhvr rctx="IE">
                                        <p:cTn id="52" dur="indefinite"/>
                                        <p:tgtEl>
                                          <p:spTgt spid="12"/>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Development Lifecycle: Testing</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35</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a:bodyPr>
          <a:lstStyle/>
          <a:p>
            <a:pPr lvl="0"/>
            <a:r>
              <a:rPr lang="en-GB" dirty="0">
                <a:solidFill>
                  <a:schemeClr val="tx1"/>
                </a:solidFill>
              </a:rPr>
              <a:t>Run system to discover bugs</a:t>
            </a:r>
          </a:p>
          <a:p>
            <a:pPr lvl="1"/>
            <a:r>
              <a:rPr lang="en-GB" dirty="0">
                <a:solidFill>
                  <a:schemeClr val="tx1"/>
                </a:solidFill>
              </a:rPr>
              <a:t>Planned testing strategies with realistic data and interactions</a:t>
            </a:r>
          </a:p>
          <a:p>
            <a:pPr lvl="1"/>
            <a:r>
              <a:rPr lang="en-GB" dirty="0">
                <a:solidFill>
                  <a:schemeClr val="tx1"/>
                </a:solidFill>
              </a:rPr>
              <a:t>Demonstrates that system appears to behave as expected</a:t>
            </a:r>
          </a:p>
        </p:txBody>
      </p:sp>
    </p:spTree>
    <p:extLst>
      <p:ext uri="{BB962C8B-B14F-4D97-AF65-F5344CB8AC3E}">
        <p14:creationId xmlns:p14="http://schemas.microsoft.com/office/powerpoint/2010/main" val="17908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4"/>
                                        </p:tgtEl>
                                        <p:attrNameLst>
                                          <p:attrName>style.opacity</p:attrName>
                                        </p:attrNameLst>
                                      </p:cBhvr>
                                      <p:to>
                                        <p:strVal val="0.5"/>
                                      </p:to>
                                    </p:set>
                                    <p:animEffect filter="image" prLst="opacity: 0.5">
                                      <p:cBhvr rctx="IE">
                                        <p:cTn id="16" dur="indefinite"/>
                                        <p:tgtEl>
                                          <p:spTgt spid="14"/>
                                        </p:tgtEl>
                                      </p:cBhvr>
                                    </p:animEffect>
                                  </p:childTnLst>
                                </p:cTn>
                              </p:par>
                              <p:par>
                                <p:cTn id="17" presetID="9" presetClass="emph" presetSubtype="0" grpId="0" nodeType="withEffect">
                                  <p:stCondLst>
                                    <p:cond delay="0"/>
                                  </p:stCondLst>
                                  <p:childTnLst>
                                    <p:set>
                                      <p:cBhvr rctx="PPT">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5"/>
                                      </p:to>
                                    </p:set>
                                    <p:animEffect filter="image" prLst="opacity: 0.5">
                                      <p:cBhvr rctx="IE">
                                        <p:cTn id="22" dur="indefinite"/>
                                        <p:tgtEl>
                                          <p:spTgt spid="16"/>
                                        </p:tgtEl>
                                      </p:cBhvr>
                                    </p:animEffect>
                                  </p:childTnLst>
                                </p:cTn>
                              </p:par>
                              <p:par>
                                <p:cTn id="23" presetID="9" presetClass="emph" presetSubtype="0" grpId="0" nodeType="withEffect">
                                  <p:stCondLst>
                                    <p:cond delay="0"/>
                                  </p:stCondLst>
                                  <p:childTnLst>
                                    <p:set>
                                      <p:cBhvr rctx="PPT">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rctx="PPT">
                                        <p:cTn id="27" dur="indefinite"/>
                                        <p:tgtEl>
                                          <p:spTgt spid="17"/>
                                        </p:tgtEl>
                                        <p:attrNameLst>
                                          <p:attrName>style.opacity</p:attrName>
                                        </p:attrNameLst>
                                      </p:cBhvr>
                                      <p:to>
                                        <p:strVal val="0.5"/>
                                      </p:to>
                                    </p:set>
                                    <p:animEffect filter="image" prLst="opacity: 0.5">
                                      <p:cBhvr rctx="IE">
                                        <p:cTn id="28" dur="indefinite"/>
                                        <p:tgtEl>
                                          <p:spTgt spid="17"/>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5"/>
                                      </p:to>
                                    </p:set>
                                    <p:animEffect filter="image" prLst="opacity: 0.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21"/>
                                        </p:tgtEl>
                                        <p:attrNameLst>
                                          <p:attrName>style.opacity</p:attrName>
                                        </p:attrNameLst>
                                      </p:cBhvr>
                                      <p:to>
                                        <p:strVal val="0.5"/>
                                      </p:to>
                                    </p:set>
                                    <p:animEffect filter="image" prLst="opacity: 0.5">
                                      <p:cBhvr rctx="IE">
                                        <p:cTn id="34" dur="indefinite"/>
                                        <p:tgtEl>
                                          <p:spTgt spid="21"/>
                                        </p:tgtEl>
                                      </p:cBhvr>
                                    </p:animEffect>
                                  </p:childTnLst>
                                </p:cTn>
                              </p:par>
                              <p:par>
                                <p:cTn id="35" presetID="9" presetClass="emph" presetSubtype="0" grpId="0" nodeType="withEffect">
                                  <p:stCondLst>
                                    <p:cond delay="0"/>
                                  </p:stCondLst>
                                  <p:childTnLst>
                                    <p:set>
                                      <p:cBhvr rctx="PPT">
                                        <p:cTn id="36" dur="indefinite"/>
                                        <p:tgtEl>
                                          <p:spTgt spid="22"/>
                                        </p:tgtEl>
                                        <p:attrNameLst>
                                          <p:attrName>style.opacity</p:attrName>
                                        </p:attrNameLst>
                                      </p:cBhvr>
                                      <p:to>
                                        <p:strVal val="0.5"/>
                                      </p:to>
                                    </p:set>
                                    <p:animEffect filter="image" prLst="opacity: 0.5">
                                      <p:cBhvr rctx="IE">
                                        <p:cTn id="37" dur="indefinite"/>
                                        <p:tgtEl>
                                          <p:spTgt spid="22"/>
                                        </p:tgtEl>
                                      </p:cBhvr>
                                    </p:animEffect>
                                  </p:childTnLst>
                                </p:cTn>
                              </p:par>
                              <p:par>
                                <p:cTn id="38" presetID="9" presetClass="emph" presetSubtype="0" grpId="0" nodeType="withEffect">
                                  <p:stCondLst>
                                    <p:cond delay="0"/>
                                  </p:stCondLst>
                                  <p:childTnLst>
                                    <p:set>
                                      <p:cBhvr rctx="PPT">
                                        <p:cTn id="39" dur="indefinite"/>
                                        <p:tgtEl>
                                          <p:spTgt spid="23"/>
                                        </p:tgtEl>
                                        <p:attrNameLst>
                                          <p:attrName>style.opacity</p:attrName>
                                        </p:attrNameLst>
                                      </p:cBhvr>
                                      <p:to>
                                        <p:strVal val="0.5"/>
                                      </p:to>
                                    </p:set>
                                    <p:animEffect filter="image" prLst="opacity: 0.5">
                                      <p:cBhvr rctx="IE">
                                        <p:cTn id="40" dur="indefinite"/>
                                        <p:tgtEl>
                                          <p:spTgt spid="23"/>
                                        </p:tgtEl>
                                      </p:cBhvr>
                                    </p:animEffect>
                                  </p:childTnLst>
                                </p:cTn>
                              </p:par>
                              <p:par>
                                <p:cTn id="41" presetID="9" presetClass="emph" presetSubtype="0" grpId="0" nodeType="withEffect">
                                  <p:stCondLst>
                                    <p:cond delay="0"/>
                                  </p:stCondLst>
                                  <p:childTnLst>
                                    <p:set>
                                      <p:cBhvr rctx="PPT">
                                        <p:cTn id="42" dur="indefinite"/>
                                        <p:tgtEl>
                                          <p:spTgt spid="24"/>
                                        </p:tgtEl>
                                        <p:attrNameLst>
                                          <p:attrName>style.opacity</p:attrName>
                                        </p:attrNameLst>
                                      </p:cBhvr>
                                      <p:to>
                                        <p:strVal val="0.5"/>
                                      </p:to>
                                    </p:set>
                                    <p:animEffect filter="image" prLst="opacity: 0.5">
                                      <p:cBhvr rctx="IE">
                                        <p:cTn id="43" dur="indefinite"/>
                                        <p:tgtEl>
                                          <p:spTgt spid="24"/>
                                        </p:tgtEl>
                                      </p:cBhvr>
                                    </p:animEffect>
                                  </p:childTnLst>
                                </p:cTn>
                              </p:par>
                              <p:par>
                                <p:cTn id="44" presetID="9" presetClass="emph" presetSubtype="0" grpId="0" nodeType="withEffect">
                                  <p:stCondLst>
                                    <p:cond delay="0"/>
                                  </p:stCondLst>
                                  <p:childTnLst>
                                    <p:set>
                                      <p:cBhvr rctx="PPT">
                                        <p:cTn id="45" dur="indefinite"/>
                                        <p:tgtEl>
                                          <p:spTgt spid="8"/>
                                        </p:tgtEl>
                                        <p:attrNameLst>
                                          <p:attrName>style.opacity</p:attrName>
                                        </p:attrNameLst>
                                      </p:cBhvr>
                                      <p:to>
                                        <p:strVal val="0.5"/>
                                      </p:to>
                                    </p:set>
                                    <p:animEffect filter="image" prLst="opacity: 0.5">
                                      <p:cBhvr rctx="IE">
                                        <p:cTn id="46" dur="indefinite"/>
                                        <p:tgtEl>
                                          <p:spTgt spid="8"/>
                                        </p:tgtEl>
                                      </p:cBhvr>
                                    </p:animEffect>
                                  </p:childTnLst>
                                </p:cTn>
                              </p:par>
                              <p:par>
                                <p:cTn id="47" presetID="9" presetClass="emph" presetSubtype="0" grpId="0" nodeType="withEffect">
                                  <p:stCondLst>
                                    <p:cond delay="0"/>
                                  </p:stCondLst>
                                  <p:childTnLst>
                                    <p:set>
                                      <p:cBhvr rctx="PPT">
                                        <p:cTn id="48" dur="indefinite"/>
                                        <p:tgtEl>
                                          <p:spTgt spid="10"/>
                                        </p:tgtEl>
                                        <p:attrNameLst>
                                          <p:attrName>style.opacity</p:attrName>
                                        </p:attrNameLst>
                                      </p:cBhvr>
                                      <p:to>
                                        <p:strVal val="0.5"/>
                                      </p:to>
                                    </p:set>
                                    <p:animEffect filter="image" prLst="opacity: 0.5">
                                      <p:cBhvr rctx="IE">
                                        <p:cTn id="49" dur="indefinite"/>
                                        <p:tgtEl>
                                          <p:spTgt spid="10"/>
                                        </p:tgtEl>
                                      </p:cBhvr>
                                    </p:animEffect>
                                  </p:childTnLst>
                                </p:cTn>
                              </p:par>
                              <p:par>
                                <p:cTn id="50" presetID="9" presetClass="emph" presetSubtype="0" grpId="0" nodeType="withEffect">
                                  <p:stCondLst>
                                    <p:cond delay="0"/>
                                  </p:stCondLst>
                                  <p:childTnLst>
                                    <p:set>
                                      <p:cBhvr rctx="PPT">
                                        <p:cTn id="51" dur="indefinite"/>
                                        <p:tgtEl>
                                          <p:spTgt spid="12"/>
                                        </p:tgtEl>
                                        <p:attrNameLst>
                                          <p:attrName>style.opacity</p:attrName>
                                        </p:attrNameLst>
                                      </p:cBhvr>
                                      <p:to>
                                        <p:strVal val="0.5"/>
                                      </p:to>
                                    </p:set>
                                    <p:animEffect filter="image" prLst="opacity: 0.5">
                                      <p:cBhvr rctx="IE">
                                        <p:cTn id="52" dur="indefinite"/>
                                        <p:tgtEl>
                                          <p:spTgt spid="12"/>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Development Lifecycle: Deployment</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36</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a:bodyPr>
          <a:lstStyle/>
          <a:p>
            <a:pPr lvl="0"/>
            <a:r>
              <a:rPr lang="en-GB" dirty="0">
                <a:solidFill>
                  <a:schemeClr val="tx1"/>
                </a:solidFill>
              </a:rPr>
              <a:t>Make the system live</a:t>
            </a:r>
          </a:p>
          <a:p>
            <a:pPr lvl="1"/>
            <a:r>
              <a:rPr lang="en-GB" dirty="0">
                <a:solidFill>
                  <a:schemeClr val="tx1"/>
                </a:solidFill>
              </a:rPr>
              <a:t>Consider parallel running with existing system, challenges of data integrity</a:t>
            </a:r>
          </a:p>
          <a:p>
            <a:pPr lvl="1"/>
            <a:r>
              <a:rPr lang="en-GB" dirty="0">
                <a:solidFill>
                  <a:schemeClr val="tx1"/>
                </a:solidFill>
              </a:rPr>
              <a:t>Staff training</a:t>
            </a:r>
          </a:p>
        </p:txBody>
      </p:sp>
    </p:spTree>
    <p:extLst>
      <p:ext uri="{BB962C8B-B14F-4D97-AF65-F5344CB8AC3E}">
        <p14:creationId xmlns:p14="http://schemas.microsoft.com/office/powerpoint/2010/main" val="131936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4"/>
                                        </p:tgtEl>
                                        <p:attrNameLst>
                                          <p:attrName>style.opacity</p:attrName>
                                        </p:attrNameLst>
                                      </p:cBhvr>
                                      <p:to>
                                        <p:strVal val="0.5"/>
                                      </p:to>
                                    </p:set>
                                    <p:animEffect filter="image" prLst="opacity: 0.5">
                                      <p:cBhvr rctx="IE">
                                        <p:cTn id="16" dur="indefinite"/>
                                        <p:tgtEl>
                                          <p:spTgt spid="14"/>
                                        </p:tgtEl>
                                      </p:cBhvr>
                                    </p:animEffect>
                                  </p:childTnLst>
                                </p:cTn>
                              </p:par>
                              <p:par>
                                <p:cTn id="17" presetID="9" presetClass="emph" presetSubtype="0" grpId="0" nodeType="withEffect">
                                  <p:stCondLst>
                                    <p:cond delay="0"/>
                                  </p:stCondLst>
                                  <p:childTnLst>
                                    <p:set>
                                      <p:cBhvr rctx="PPT">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5"/>
                                      </p:to>
                                    </p:set>
                                    <p:animEffect filter="image" prLst="opacity: 0.5">
                                      <p:cBhvr rctx="IE">
                                        <p:cTn id="22" dur="indefinite"/>
                                        <p:tgtEl>
                                          <p:spTgt spid="16"/>
                                        </p:tgtEl>
                                      </p:cBhvr>
                                    </p:animEffect>
                                  </p:childTnLst>
                                </p:cTn>
                              </p:par>
                              <p:par>
                                <p:cTn id="23" presetID="9" presetClass="emph" presetSubtype="0" grpId="0" nodeType="withEffect">
                                  <p:stCondLst>
                                    <p:cond delay="0"/>
                                  </p:stCondLst>
                                  <p:childTnLst>
                                    <p:set>
                                      <p:cBhvr rctx="PPT">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rctx="PPT">
                                        <p:cTn id="27" dur="indefinite"/>
                                        <p:tgtEl>
                                          <p:spTgt spid="17"/>
                                        </p:tgtEl>
                                        <p:attrNameLst>
                                          <p:attrName>style.opacity</p:attrName>
                                        </p:attrNameLst>
                                      </p:cBhvr>
                                      <p:to>
                                        <p:strVal val="0.5"/>
                                      </p:to>
                                    </p:set>
                                    <p:animEffect filter="image" prLst="opacity: 0.5">
                                      <p:cBhvr rctx="IE">
                                        <p:cTn id="28" dur="indefinite"/>
                                        <p:tgtEl>
                                          <p:spTgt spid="17"/>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5"/>
                                      </p:to>
                                    </p:set>
                                    <p:animEffect filter="image" prLst="opacity: 0.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20"/>
                                        </p:tgtEl>
                                        <p:attrNameLst>
                                          <p:attrName>style.opacity</p:attrName>
                                        </p:attrNameLst>
                                      </p:cBhvr>
                                      <p:to>
                                        <p:strVal val="0.5"/>
                                      </p:to>
                                    </p:set>
                                    <p:animEffect filter="image" prLst="opacity: 0.5">
                                      <p:cBhvr rctx="IE">
                                        <p:cTn id="34" dur="indefinite"/>
                                        <p:tgtEl>
                                          <p:spTgt spid="20"/>
                                        </p:tgtEl>
                                      </p:cBhvr>
                                    </p:animEffect>
                                  </p:childTnLst>
                                </p:cTn>
                              </p:par>
                              <p:par>
                                <p:cTn id="35" presetID="9" presetClass="emph" presetSubtype="0" grpId="0" nodeType="withEffect">
                                  <p:stCondLst>
                                    <p:cond delay="0"/>
                                  </p:stCondLst>
                                  <p:childTnLst>
                                    <p:set>
                                      <p:cBhvr rctx="PPT">
                                        <p:cTn id="36" dur="indefinite"/>
                                        <p:tgtEl>
                                          <p:spTgt spid="21"/>
                                        </p:tgtEl>
                                        <p:attrNameLst>
                                          <p:attrName>style.opacity</p:attrName>
                                        </p:attrNameLst>
                                      </p:cBhvr>
                                      <p:to>
                                        <p:strVal val="0.5"/>
                                      </p:to>
                                    </p:set>
                                    <p:animEffect filter="image" prLst="opacity: 0.5">
                                      <p:cBhvr rctx="IE">
                                        <p:cTn id="37" dur="indefinite"/>
                                        <p:tgtEl>
                                          <p:spTgt spid="21"/>
                                        </p:tgtEl>
                                      </p:cBhvr>
                                    </p:animEffect>
                                  </p:childTnLst>
                                </p:cTn>
                              </p:par>
                              <p:par>
                                <p:cTn id="38" presetID="9" presetClass="emph" presetSubtype="0" grpId="0" nodeType="withEffect">
                                  <p:stCondLst>
                                    <p:cond delay="0"/>
                                  </p:stCondLst>
                                  <p:childTnLst>
                                    <p:set>
                                      <p:cBhvr rctx="PPT">
                                        <p:cTn id="39" dur="indefinite"/>
                                        <p:tgtEl>
                                          <p:spTgt spid="23"/>
                                        </p:tgtEl>
                                        <p:attrNameLst>
                                          <p:attrName>style.opacity</p:attrName>
                                        </p:attrNameLst>
                                      </p:cBhvr>
                                      <p:to>
                                        <p:strVal val="0.5"/>
                                      </p:to>
                                    </p:set>
                                    <p:animEffect filter="image" prLst="opacity: 0.5">
                                      <p:cBhvr rctx="IE">
                                        <p:cTn id="40" dur="indefinite"/>
                                        <p:tgtEl>
                                          <p:spTgt spid="23"/>
                                        </p:tgtEl>
                                      </p:cBhvr>
                                    </p:animEffect>
                                  </p:childTnLst>
                                </p:cTn>
                              </p:par>
                              <p:par>
                                <p:cTn id="41" presetID="9" presetClass="emph" presetSubtype="0" grpId="0" nodeType="withEffect">
                                  <p:stCondLst>
                                    <p:cond delay="0"/>
                                  </p:stCondLst>
                                  <p:childTnLst>
                                    <p:set>
                                      <p:cBhvr rctx="PPT">
                                        <p:cTn id="42" dur="indefinite"/>
                                        <p:tgtEl>
                                          <p:spTgt spid="24"/>
                                        </p:tgtEl>
                                        <p:attrNameLst>
                                          <p:attrName>style.opacity</p:attrName>
                                        </p:attrNameLst>
                                      </p:cBhvr>
                                      <p:to>
                                        <p:strVal val="0.5"/>
                                      </p:to>
                                    </p:set>
                                    <p:animEffect filter="image" prLst="opacity: 0.5">
                                      <p:cBhvr rctx="IE">
                                        <p:cTn id="43" dur="indefinite"/>
                                        <p:tgtEl>
                                          <p:spTgt spid="24"/>
                                        </p:tgtEl>
                                      </p:cBhvr>
                                    </p:animEffect>
                                  </p:childTnLst>
                                </p:cTn>
                              </p:par>
                              <p:par>
                                <p:cTn id="44" presetID="9" presetClass="emph" presetSubtype="0" grpId="0" nodeType="withEffect">
                                  <p:stCondLst>
                                    <p:cond delay="0"/>
                                  </p:stCondLst>
                                  <p:childTnLst>
                                    <p:set>
                                      <p:cBhvr rctx="PPT">
                                        <p:cTn id="45" dur="indefinite"/>
                                        <p:tgtEl>
                                          <p:spTgt spid="8"/>
                                        </p:tgtEl>
                                        <p:attrNameLst>
                                          <p:attrName>style.opacity</p:attrName>
                                        </p:attrNameLst>
                                      </p:cBhvr>
                                      <p:to>
                                        <p:strVal val="0.5"/>
                                      </p:to>
                                    </p:set>
                                    <p:animEffect filter="image" prLst="opacity: 0.5">
                                      <p:cBhvr rctx="IE">
                                        <p:cTn id="46" dur="indefinite"/>
                                        <p:tgtEl>
                                          <p:spTgt spid="8"/>
                                        </p:tgtEl>
                                      </p:cBhvr>
                                    </p:animEffect>
                                  </p:childTnLst>
                                </p:cTn>
                              </p:par>
                              <p:par>
                                <p:cTn id="47" presetID="9" presetClass="emph" presetSubtype="0" grpId="0" nodeType="withEffect">
                                  <p:stCondLst>
                                    <p:cond delay="0"/>
                                  </p:stCondLst>
                                  <p:childTnLst>
                                    <p:set>
                                      <p:cBhvr rctx="PPT">
                                        <p:cTn id="48" dur="indefinite"/>
                                        <p:tgtEl>
                                          <p:spTgt spid="10"/>
                                        </p:tgtEl>
                                        <p:attrNameLst>
                                          <p:attrName>style.opacity</p:attrName>
                                        </p:attrNameLst>
                                      </p:cBhvr>
                                      <p:to>
                                        <p:strVal val="0.5"/>
                                      </p:to>
                                    </p:set>
                                    <p:animEffect filter="image" prLst="opacity: 0.5">
                                      <p:cBhvr rctx="IE">
                                        <p:cTn id="49" dur="indefinite"/>
                                        <p:tgtEl>
                                          <p:spTgt spid="10"/>
                                        </p:tgtEl>
                                      </p:cBhvr>
                                    </p:animEffect>
                                  </p:childTnLst>
                                </p:cTn>
                              </p:par>
                              <p:par>
                                <p:cTn id="50" presetID="9" presetClass="emph" presetSubtype="0" grpId="0" nodeType="withEffect">
                                  <p:stCondLst>
                                    <p:cond delay="0"/>
                                  </p:stCondLst>
                                  <p:childTnLst>
                                    <p:set>
                                      <p:cBhvr rctx="PPT">
                                        <p:cTn id="51" dur="indefinite"/>
                                        <p:tgtEl>
                                          <p:spTgt spid="12"/>
                                        </p:tgtEl>
                                        <p:attrNameLst>
                                          <p:attrName>style.opacity</p:attrName>
                                        </p:attrNameLst>
                                      </p:cBhvr>
                                      <p:to>
                                        <p:strVal val="0.5"/>
                                      </p:to>
                                    </p:set>
                                    <p:animEffect filter="image" prLst="opacity: 0.5">
                                      <p:cBhvr rctx="IE">
                                        <p:cTn id="52" dur="indefinite"/>
                                        <p:tgtEl>
                                          <p:spTgt spid="12"/>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Development Lifecycle: Maintenance</a:t>
            </a:r>
          </a:p>
        </p:txBody>
      </p:sp>
      <p:sp>
        <p:nvSpPr>
          <p:cNvPr id="8" name="Freeform 7"/>
          <p:cNvSpPr/>
          <p:nvPr/>
        </p:nvSpPr>
        <p:spPr>
          <a:xfrm>
            <a:off x="10371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System</a:t>
            </a:r>
            <a:r>
              <a:rPr lang="en-GB" sz="1400" kern="1200" baseline="0" dirty="0">
                <a:solidFill>
                  <a:schemeClr val="tx1"/>
                </a:solidFill>
              </a:rPr>
              <a:t> Aims and Definition</a:t>
            </a:r>
            <a:endParaRPr lang="en-GB" sz="1400" kern="1200" dirty="0">
              <a:solidFill>
                <a:schemeClr val="tx1"/>
              </a:solidFill>
            </a:endParaRPr>
          </a:p>
        </p:txBody>
      </p:sp>
      <p:sp>
        <p:nvSpPr>
          <p:cNvPr id="9" name="Freeform 8"/>
          <p:cNvSpPr/>
          <p:nvPr/>
        </p:nvSpPr>
        <p:spPr>
          <a:xfrm>
            <a:off x="208886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0" name="Freeform 9"/>
          <p:cNvSpPr/>
          <p:nvPr/>
        </p:nvSpPr>
        <p:spPr>
          <a:xfrm>
            <a:off x="265812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1117052"/>
              <a:satOff val="-4435"/>
              <a:lumOff val="2476"/>
              <a:alphaOff val="0"/>
            </a:schemeClr>
          </a:fillRef>
          <a:effectRef idx="2">
            <a:schemeClr val="accent5">
              <a:hueOff val="-1117052"/>
              <a:satOff val="-4435"/>
              <a:lumOff val="2476"/>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Requirement collection and analysis</a:t>
            </a:r>
          </a:p>
        </p:txBody>
      </p:sp>
      <p:sp>
        <p:nvSpPr>
          <p:cNvPr id="11" name="Freeform 10"/>
          <p:cNvSpPr/>
          <p:nvPr/>
        </p:nvSpPr>
        <p:spPr>
          <a:xfrm>
            <a:off x="4643271" y="2079379"/>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1276631"/>
              <a:satOff val="-5069"/>
              <a:lumOff val="2829"/>
              <a:alphaOff val="0"/>
            </a:schemeClr>
          </a:fillRef>
          <a:effectRef idx="2">
            <a:schemeClr val="accent5">
              <a:hueOff val="-1276631"/>
              <a:satOff val="-5069"/>
              <a:lumOff val="2829"/>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2" name="Freeform 11"/>
          <p:cNvSpPr/>
          <p:nvPr/>
        </p:nvSpPr>
        <p:spPr>
          <a:xfrm>
            <a:off x="5212539" y="1758253"/>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2234105"/>
              <a:satOff val="-8870"/>
              <a:lumOff val="4951"/>
              <a:alphaOff val="0"/>
            </a:schemeClr>
          </a:fillRef>
          <a:effectRef idx="2">
            <a:schemeClr val="accent5">
              <a:hueOff val="-2234105"/>
              <a:satOff val="-8870"/>
              <a:lumOff val="4951"/>
              <a:alphaOff val="0"/>
            </a:schemeClr>
          </a:effectRef>
          <a:fontRef idx="minor">
            <a:schemeClr val="lt1"/>
          </a:fontRef>
        </p:style>
        <p:txBody>
          <a:bodyPr spcFirstLastPara="0" vert="horz" wrap="square" lIns="85404" tIns="85404" rIns="85404" bIns="85404" numCol="1" spcCol="1270" anchor="t" anchorCtr="0">
            <a:noAutofit/>
          </a:bodyPr>
          <a:lstStyle/>
          <a:p>
            <a:pPr lvl="0" algn="l" defTabSz="622300">
              <a:lnSpc>
                <a:spcPct val="90000"/>
              </a:lnSpc>
              <a:spcBef>
                <a:spcPct val="0"/>
              </a:spcBef>
              <a:spcAft>
                <a:spcPct val="35000"/>
              </a:spcAft>
            </a:pPr>
            <a:r>
              <a:rPr lang="en-GB" sz="1400" kern="1200" dirty="0">
                <a:solidFill>
                  <a:schemeClr val="tx1"/>
                </a:solidFill>
              </a:rPr>
              <a:t>Database design:</a:t>
            </a:r>
          </a:p>
          <a:p>
            <a:pPr marL="57150" lvl="1" indent="-57150" algn="l" defTabSz="488950">
              <a:lnSpc>
                <a:spcPct val="90000"/>
              </a:lnSpc>
              <a:spcBef>
                <a:spcPct val="0"/>
              </a:spcBef>
              <a:spcAft>
                <a:spcPct val="15000"/>
              </a:spcAft>
              <a:buChar char="•"/>
            </a:pPr>
            <a:r>
              <a:rPr lang="en-GB" sz="1100" kern="1200" dirty="0">
                <a:solidFill>
                  <a:schemeClr val="tx1"/>
                </a:solidFill>
              </a:rPr>
              <a:t>Conceptual, Logical, and Physical</a:t>
            </a:r>
          </a:p>
          <a:p>
            <a:pPr marL="57150" lvl="1" indent="-57150" algn="l" defTabSz="488950">
              <a:lnSpc>
                <a:spcPct val="90000"/>
              </a:lnSpc>
              <a:spcBef>
                <a:spcPct val="0"/>
              </a:spcBef>
              <a:spcAft>
                <a:spcPct val="15000"/>
              </a:spcAft>
              <a:buChar char="•"/>
            </a:pPr>
            <a:r>
              <a:rPr lang="en-GB" sz="1100" kern="1200" dirty="0">
                <a:solidFill>
                  <a:schemeClr val="tx1"/>
                </a:solidFill>
              </a:rPr>
              <a:t>DBMS selection</a:t>
            </a:r>
          </a:p>
        </p:txBody>
      </p:sp>
      <p:sp>
        <p:nvSpPr>
          <p:cNvPr id="13" name="Freeform 12"/>
          <p:cNvSpPr/>
          <p:nvPr/>
        </p:nvSpPr>
        <p:spPr>
          <a:xfrm>
            <a:off x="5898580" y="3013563"/>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2553263"/>
              <a:satOff val="-10137"/>
              <a:lumOff val="5658"/>
              <a:alphaOff val="0"/>
            </a:schemeClr>
          </a:fillRef>
          <a:effectRef idx="2">
            <a:schemeClr val="accent5">
              <a:hueOff val="-2553263"/>
              <a:satOff val="-10137"/>
              <a:lumOff val="5658"/>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14" name="Freeform 13"/>
          <p:cNvSpPr/>
          <p:nvPr/>
        </p:nvSpPr>
        <p:spPr>
          <a:xfrm>
            <a:off x="521253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3351157"/>
              <a:satOff val="-13305"/>
              <a:lumOff val="7427"/>
              <a:alphaOff val="0"/>
            </a:schemeClr>
          </a:fillRef>
          <a:effectRef idx="2">
            <a:schemeClr val="accent5">
              <a:hueOff val="-3351157"/>
              <a:satOff val="-13305"/>
              <a:lumOff val="7427"/>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Application Design</a:t>
            </a:r>
          </a:p>
        </p:txBody>
      </p:sp>
      <p:sp>
        <p:nvSpPr>
          <p:cNvPr id="15" name="Freeform 14"/>
          <p:cNvSpPr/>
          <p:nvPr/>
        </p:nvSpPr>
        <p:spPr>
          <a:xfrm>
            <a:off x="4665166" y="3903956"/>
            <a:ext cx="386810"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3829894"/>
              <a:satOff val="-15206"/>
              <a:lumOff val="8487"/>
              <a:alphaOff val="0"/>
            </a:schemeClr>
          </a:fillRef>
          <a:effectRef idx="2">
            <a:schemeClr val="accent5">
              <a:hueOff val="-3829894"/>
              <a:satOff val="-15206"/>
              <a:lumOff val="8487"/>
              <a:alphaOff val="0"/>
            </a:schemeClr>
          </a:effectRef>
          <a:fontRef idx="minor">
            <a:schemeClr val="lt1"/>
          </a:fontRef>
        </p:style>
        <p:txBody>
          <a:bodyPr spcFirstLastPara="0" vert="horz" wrap="square" lIns="116043" tIns="90500" rIns="0"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6" name="Freeform 15"/>
          <p:cNvSpPr/>
          <p:nvPr/>
        </p:nvSpPr>
        <p:spPr>
          <a:xfrm>
            <a:off x="265812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4468210"/>
              <a:satOff val="-17740"/>
              <a:lumOff val="9902"/>
              <a:alphaOff val="0"/>
            </a:schemeClr>
          </a:fillRef>
          <a:effectRef idx="2">
            <a:schemeClr val="accent5">
              <a:hueOff val="-4468210"/>
              <a:satOff val="-17740"/>
              <a:lumOff val="9902"/>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Prototyping and Implementation</a:t>
            </a:r>
          </a:p>
        </p:txBody>
      </p:sp>
      <p:sp>
        <p:nvSpPr>
          <p:cNvPr id="17" name="Freeform 16"/>
          <p:cNvSpPr/>
          <p:nvPr/>
        </p:nvSpPr>
        <p:spPr>
          <a:xfrm>
            <a:off x="2110756" y="3903956"/>
            <a:ext cx="386811" cy="452496"/>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86810" y="361996"/>
                </a:moveTo>
                <a:lnTo>
                  <a:pt x="193405" y="361996"/>
                </a:lnTo>
                <a:lnTo>
                  <a:pt x="193405" y="452495"/>
                </a:lnTo>
                <a:lnTo>
                  <a:pt x="0" y="226247"/>
                </a:lnTo>
                <a:lnTo>
                  <a:pt x="193405" y="0"/>
                </a:lnTo>
                <a:lnTo>
                  <a:pt x="193405" y="90499"/>
                </a:lnTo>
                <a:lnTo>
                  <a:pt x="386810" y="90499"/>
                </a:lnTo>
                <a:lnTo>
                  <a:pt x="386810" y="361996"/>
                </a:lnTo>
                <a:close/>
              </a:path>
            </a:pathLst>
          </a:custGeom>
        </p:spPr>
        <p:style>
          <a:lnRef idx="0">
            <a:schemeClr val="lt1">
              <a:hueOff val="0"/>
              <a:satOff val="0"/>
              <a:lumOff val="0"/>
              <a:alphaOff val="0"/>
            </a:schemeClr>
          </a:lnRef>
          <a:fillRef idx="3">
            <a:schemeClr val="accent5">
              <a:hueOff val="-5106525"/>
              <a:satOff val="-20274"/>
              <a:lumOff val="11317"/>
              <a:alphaOff val="0"/>
            </a:schemeClr>
          </a:fillRef>
          <a:effectRef idx="2">
            <a:schemeClr val="accent5">
              <a:hueOff val="-5106525"/>
              <a:satOff val="-20274"/>
              <a:lumOff val="11317"/>
              <a:alphaOff val="0"/>
            </a:schemeClr>
          </a:effectRef>
          <a:fontRef idx="minor">
            <a:schemeClr val="lt1"/>
          </a:fontRef>
        </p:style>
        <p:txBody>
          <a:bodyPr spcFirstLastPara="0" vert="horz" wrap="square" lIns="116043" tIns="90500" rIns="1"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18" name="Freeform 17"/>
          <p:cNvSpPr/>
          <p:nvPr/>
        </p:nvSpPr>
        <p:spPr>
          <a:xfrm>
            <a:off x="103719" y="3582831"/>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5585262"/>
              <a:satOff val="-22175"/>
              <a:lumOff val="12378"/>
              <a:alphaOff val="0"/>
            </a:schemeClr>
          </a:fillRef>
          <a:effectRef idx="2">
            <a:schemeClr val="accent5">
              <a:hueOff val="-5585262"/>
              <a:satOff val="-22175"/>
              <a:lumOff val="12378"/>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Data loading</a:t>
            </a:r>
          </a:p>
        </p:txBody>
      </p:sp>
      <p:sp>
        <p:nvSpPr>
          <p:cNvPr id="19" name="Freeform 18"/>
          <p:cNvSpPr/>
          <p:nvPr/>
        </p:nvSpPr>
        <p:spPr>
          <a:xfrm>
            <a:off x="789760" y="4838141"/>
            <a:ext cx="452496" cy="386811"/>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309448" y="1"/>
                </a:moveTo>
                <a:lnTo>
                  <a:pt x="309448" y="226248"/>
                </a:lnTo>
                <a:lnTo>
                  <a:pt x="386810" y="226247"/>
                </a:lnTo>
                <a:lnTo>
                  <a:pt x="193405" y="452494"/>
                </a:lnTo>
                <a:lnTo>
                  <a:pt x="0" y="226248"/>
                </a:lnTo>
                <a:lnTo>
                  <a:pt x="77362" y="226248"/>
                </a:lnTo>
                <a:lnTo>
                  <a:pt x="77362" y="1"/>
                </a:lnTo>
                <a:lnTo>
                  <a:pt x="309448" y="1"/>
                </a:lnTo>
                <a:close/>
              </a:path>
            </a:pathLst>
          </a:custGeom>
        </p:spPr>
        <p:style>
          <a:lnRef idx="0">
            <a:schemeClr val="lt1">
              <a:hueOff val="0"/>
              <a:satOff val="0"/>
              <a:lumOff val="0"/>
              <a:alphaOff val="0"/>
            </a:schemeClr>
          </a:lnRef>
          <a:fillRef idx="3">
            <a:schemeClr val="accent5">
              <a:hueOff val="-6383157"/>
              <a:satOff val="-25343"/>
              <a:lumOff val="14146"/>
              <a:alphaOff val="0"/>
            </a:schemeClr>
          </a:fillRef>
          <a:effectRef idx="2">
            <a:schemeClr val="accent5">
              <a:hueOff val="-6383157"/>
              <a:satOff val="-25343"/>
              <a:lumOff val="14146"/>
              <a:alphaOff val="0"/>
            </a:schemeClr>
          </a:effectRef>
          <a:fontRef idx="minor">
            <a:schemeClr val="lt1"/>
          </a:fontRef>
        </p:style>
        <p:txBody>
          <a:bodyPr spcFirstLastPara="0" vert="horz" wrap="square" lIns="90500" tIns="1" rIns="90499" bIns="116043" numCol="1" spcCol="1270" anchor="ctr" anchorCtr="0">
            <a:noAutofit/>
          </a:bodyPr>
          <a:lstStyle/>
          <a:p>
            <a:pPr lvl="0" algn="ctr" defTabSz="533400">
              <a:lnSpc>
                <a:spcPct val="90000"/>
              </a:lnSpc>
              <a:spcBef>
                <a:spcPct val="0"/>
              </a:spcBef>
              <a:spcAft>
                <a:spcPct val="35000"/>
              </a:spcAft>
            </a:pPr>
            <a:endParaRPr lang="en-GB" sz="1200" kern="1200"/>
          </a:p>
        </p:txBody>
      </p:sp>
      <p:sp>
        <p:nvSpPr>
          <p:cNvPr id="20" name="Freeform 19"/>
          <p:cNvSpPr/>
          <p:nvPr/>
        </p:nvSpPr>
        <p:spPr>
          <a:xfrm>
            <a:off x="10371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6702315"/>
              <a:satOff val="-26610"/>
              <a:lumOff val="14853"/>
              <a:alphaOff val="0"/>
            </a:schemeClr>
          </a:fillRef>
          <a:effectRef idx="2">
            <a:schemeClr val="accent5">
              <a:hueOff val="-6702315"/>
              <a:satOff val="-26610"/>
              <a:lumOff val="14853"/>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Testing</a:t>
            </a:r>
          </a:p>
        </p:txBody>
      </p:sp>
      <p:sp>
        <p:nvSpPr>
          <p:cNvPr id="21" name="Freeform 20"/>
          <p:cNvSpPr/>
          <p:nvPr/>
        </p:nvSpPr>
        <p:spPr>
          <a:xfrm>
            <a:off x="208886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7659788"/>
              <a:satOff val="-30411"/>
              <a:lumOff val="16975"/>
              <a:alphaOff val="0"/>
            </a:schemeClr>
          </a:fillRef>
          <a:effectRef idx="2">
            <a:schemeClr val="accent5">
              <a:hueOff val="-7659788"/>
              <a:satOff val="-30411"/>
              <a:lumOff val="16975"/>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2" name="Freeform 21"/>
          <p:cNvSpPr/>
          <p:nvPr/>
        </p:nvSpPr>
        <p:spPr>
          <a:xfrm>
            <a:off x="265812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7819367"/>
              <a:satOff val="-31045"/>
              <a:lumOff val="17329"/>
              <a:alphaOff val="0"/>
            </a:schemeClr>
          </a:fillRef>
          <a:effectRef idx="2">
            <a:schemeClr val="accent5">
              <a:hueOff val="-7819367"/>
              <a:satOff val="-31045"/>
              <a:lumOff val="17329"/>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Deployment</a:t>
            </a:r>
          </a:p>
        </p:txBody>
      </p:sp>
      <p:sp>
        <p:nvSpPr>
          <p:cNvPr id="23" name="Freeform 22"/>
          <p:cNvSpPr/>
          <p:nvPr/>
        </p:nvSpPr>
        <p:spPr>
          <a:xfrm>
            <a:off x="4643271" y="5728536"/>
            <a:ext cx="386810" cy="452495"/>
          </a:xfrm>
          <a:custGeom>
            <a:avLst/>
            <a:gdLst>
              <a:gd name="connsiteX0" fmla="*/ 0 w 386810"/>
              <a:gd name="connsiteY0" fmla="*/ 90499 h 452495"/>
              <a:gd name="connsiteX1" fmla="*/ 193405 w 386810"/>
              <a:gd name="connsiteY1" fmla="*/ 90499 h 452495"/>
              <a:gd name="connsiteX2" fmla="*/ 193405 w 386810"/>
              <a:gd name="connsiteY2" fmla="*/ 0 h 452495"/>
              <a:gd name="connsiteX3" fmla="*/ 386810 w 386810"/>
              <a:gd name="connsiteY3" fmla="*/ 226248 h 452495"/>
              <a:gd name="connsiteX4" fmla="*/ 193405 w 386810"/>
              <a:gd name="connsiteY4" fmla="*/ 452495 h 452495"/>
              <a:gd name="connsiteX5" fmla="*/ 193405 w 386810"/>
              <a:gd name="connsiteY5" fmla="*/ 361996 h 452495"/>
              <a:gd name="connsiteX6" fmla="*/ 0 w 386810"/>
              <a:gd name="connsiteY6" fmla="*/ 361996 h 452495"/>
              <a:gd name="connsiteX7" fmla="*/ 0 w 386810"/>
              <a:gd name="connsiteY7" fmla="*/ 90499 h 45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10" h="452495">
                <a:moveTo>
                  <a:pt x="0" y="90499"/>
                </a:moveTo>
                <a:lnTo>
                  <a:pt x="193405" y="90499"/>
                </a:lnTo>
                <a:lnTo>
                  <a:pt x="193405" y="0"/>
                </a:lnTo>
                <a:lnTo>
                  <a:pt x="386810" y="226248"/>
                </a:lnTo>
                <a:lnTo>
                  <a:pt x="193405" y="452495"/>
                </a:lnTo>
                <a:lnTo>
                  <a:pt x="193405" y="361996"/>
                </a:lnTo>
                <a:lnTo>
                  <a:pt x="0" y="361996"/>
                </a:lnTo>
                <a:lnTo>
                  <a:pt x="0" y="90499"/>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0" tIns="90499" rIns="116043" bIns="90499" numCol="1" spcCol="1270" anchor="ctr" anchorCtr="0">
            <a:noAutofit/>
          </a:bodyPr>
          <a:lstStyle/>
          <a:p>
            <a:pPr lvl="0" algn="ctr" defTabSz="533400">
              <a:lnSpc>
                <a:spcPct val="90000"/>
              </a:lnSpc>
              <a:spcBef>
                <a:spcPct val="0"/>
              </a:spcBef>
              <a:spcAft>
                <a:spcPct val="35000"/>
              </a:spcAft>
            </a:pPr>
            <a:endParaRPr lang="en-GB" sz="1200" kern="1200"/>
          </a:p>
        </p:txBody>
      </p:sp>
      <p:sp>
        <p:nvSpPr>
          <p:cNvPr id="24" name="Freeform 23"/>
          <p:cNvSpPr/>
          <p:nvPr/>
        </p:nvSpPr>
        <p:spPr>
          <a:xfrm>
            <a:off x="5212539" y="5407410"/>
            <a:ext cx="1824578" cy="1094747"/>
          </a:xfrm>
          <a:custGeom>
            <a:avLst/>
            <a:gdLst>
              <a:gd name="connsiteX0" fmla="*/ 0 w 1824578"/>
              <a:gd name="connsiteY0" fmla="*/ 109475 h 1094747"/>
              <a:gd name="connsiteX1" fmla="*/ 109475 w 1824578"/>
              <a:gd name="connsiteY1" fmla="*/ 0 h 1094747"/>
              <a:gd name="connsiteX2" fmla="*/ 1715103 w 1824578"/>
              <a:gd name="connsiteY2" fmla="*/ 0 h 1094747"/>
              <a:gd name="connsiteX3" fmla="*/ 1824578 w 1824578"/>
              <a:gd name="connsiteY3" fmla="*/ 109475 h 1094747"/>
              <a:gd name="connsiteX4" fmla="*/ 1824578 w 1824578"/>
              <a:gd name="connsiteY4" fmla="*/ 985272 h 1094747"/>
              <a:gd name="connsiteX5" fmla="*/ 1715103 w 1824578"/>
              <a:gd name="connsiteY5" fmla="*/ 1094747 h 1094747"/>
              <a:gd name="connsiteX6" fmla="*/ 109475 w 1824578"/>
              <a:gd name="connsiteY6" fmla="*/ 1094747 h 1094747"/>
              <a:gd name="connsiteX7" fmla="*/ 0 w 1824578"/>
              <a:gd name="connsiteY7" fmla="*/ 985272 h 1094747"/>
              <a:gd name="connsiteX8" fmla="*/ 0 w 1824578"/>
              <a:gd name="connsiteY8" fmla="*/ 109475 h 109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578" h="1094747">
                <a:moveTo>
                  <a:pt x="0" y="109475"/>
                </a:moveTo>
                <a:cubicBezTo>
                  <a:pt x="0" y="49014"/>
                  <a:pt x="49014" y="0"/>
                  <a:pt x="109475" y="0"/>
                </a:cubicBezTo>
                <a:lnTo>
                  <a:pt x="1715103" y="0"/>
                </a:lnTo>
                <a:cubicBezTo>
                  <a:pt x="1775564" y="0"/>
                  <a:pt x="1824578" y="49014"/>
                  <a:pt x="1824578" y="109475"/>
                </a:cubicBezTo>
                <a:lnTo>
                  <a:pt x="1824578" y="985272"/>
                </a:lnTo>
                <a:cubicBezTo>
                  <a:pt x="1824578" y="1045733"/>
                  <a:pt x="1775564" y="1094747"/>
                  <a:pt x="1715103" y="1094747"/>
                </a:cubicBezTo>
                <a:lnTo>
                  <a:pt x="109475" y="1094747"/>
                </a:lnTo>
                <a:cubicBezTo>
                  <a:pt x="49014" y="1094747"/>
                  <a:pt x="0" y="1045733"/>
                  <a:pt x="0" y="985272"/>
                </a:cubicBezTo>
                <a:lnTo>
                  <a:pt x="0" y="109475"/>
                </a:lnTo>
                <a:close/>
              </a:path>
            </a:pathLst>
          </a:custGeom>
        </p:spPr>
        <p:style>
          <a:lnRef idx="0">
            <a:schemeClr val="lt1">
              <a:hueOff val="0"/>
              <a:satOff val="0"/>
              <a:lumOff val="0"/>
              <a:alphaOff val="0"/>
            </a:schemeClr>
          </a:lnRef>
          <a:fillRef idx="3">
            <a:schemeClr val="accent5">
              <a:hueOff val="-8936419"/>
              <a:satOff val="-35480"/>
              <a:lumOff val="19804"/>
              <a:alphaOff val="0"/>
            </a:schemeClr>
          </a:fillRef>
          <a:effectRef idx="2">
            <a:schemeClr val="accent5">
              <a:hueOff val="-8936419"/>
              <a:satOff val="-35480"/>
              <a:lumOff val="19804"/>
              <a:alphaOff val="0"/>
            </a:schemeClr>
          </a:effectRef>
          <a:fontRef idx="minor">
            <a:schemeClr val="lt1"/>
          </a:fontRef>
        </p:style>
        <p:txBody>
          <a:bodyPr spcFirstLastPara="0" vert="horz" wrap="square" lIns="85404" tIns="85404" rIns="85404" bIns="85404" numCol="1" spcCol="1270" anchor="ctr" anchorCtr="0">
            <a:noAutofit/>
          </a:bodyPr>
          <a:lstStyle/>
          <a:p>
            <a:pPr lvl="0" algn="ctr" defTabSz="622300">
              <a:lnSpc>
                <a:spcPct val="90000"/>
              </a:lnSpc>
              <a:spcBef>
                <a:spcPct val="0"/>
              </a:spcBef>
              <a:spcAft>
                <a:spcPct val="35000"/>
              </a:spcAft>
            </a:pPr>
            <a:r>
              <a:rPr lang="en-GB" sz="1400" kern="1200" dirty="0">
                <a:solidFill>
                  <a:schemeClr val="tx1"/>
                </a:solidFill>
              </a:rPr>
              <a:t>Maintenance</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37</a:t>
            </a:fld>
            <a:endParaRPr lang="en-GB">
              <a:solidFill>
                <a:prstClr val="black">
                  <a:lumMod val="65000"/>
                  <a:lumOff val="35000"/>
                </a:prstClr>
              </a:solidFill>
            </a:endParaRPr>
          </a:p>
        </p:txBody>
      </p:sp>
      <p:sp>
        <p:nvSpPr>
          <p:cNvPr id="25" name="Content Placeholder 3"/>
          <p:cNvSpPr>
            <a:spLocks noGrp="1"/>
          </p:cNvSpPr>
          <p:nvPr>
            <p:ph sz="half" idx="4294967295"/>
          </p:nvPr>
        </p:nvSpPr>
        <p:spPr>
          <a:xfrm>
            <a:off x="7142047" y="1728273"/>
            <a:ext cx="4743038" cy="4810822"/>
          </a:xfrm>
          <a:prstGeom prst="rect">
            <a:avLst/>
          </a:prstGeom>
          <a:solidFill>
            <a:schemeClr val="bg1"/>
          </a:solidFill>
        </p:spPr>
        <p:txBody>
          <a:bodyPr anchor="ctr">
            <a:normAutofit/>
          </a:bodyPr>
          <a:lstStyle/>
          <a:p>
            <a:pPr lvl="0"/>
            <a:r>
              <a:rPr lang="en-GB" dirty="0">
                <a:solidFill>
                  <a:schemeClr val="tx1"/>
                </a:solidFill>
              </a:rPr>
              <a:t>Monitor and maintain system after deployment</a:t>
            </a:r>
          </a:p>
          <a:p>
            <a:pPr lvl="1"/>
            <a:r>
              <a:rPr lang="en-GB" dirty="0">
                <a:solidFill>
                  <a:schemeClr val="tx1"/>
                </a:solidFill>
              </a:rPr>
              <a:t>Ensure system uptime</a:t>
            </a:r>
          </a:p>
          <a:p>
            <a:pPr lvl="1"/>
            <a:r>
              <a:rPr lang="en-GB" dirty="0">
                <a:solidFill>
                  <a:schemeClr val="tx1"/>
                </a:solidFill>
              </a:rPr>
              <a:t>Crash recovery</a:t>
            </a:r>
          </a:p>
          <a:p>
            <a:pPr lvl="1"/>
            <a:r>
              <a:rPr lang="en-GB" dirty="0">
                <a:solidFill>
                  <a:schemeClr val="tx1"/>
                </a:solidFill>
              </a:rPr>
              <a:t>Identify and fix bugs</a:t>
            </a:r>
          </a:p>
          <a:p>
            <a:pPr lvl="1"/>
            <a:r>
              <a:rPr lang="en-GB" dirty="0">
                <a:solidFill>
                  <a:schemeClr val="tx1"/>
                </a:solidFill>
              </a:rPr>
              <a:t>Tune database performance</a:t>
            </a:r>
          </a:p>
          <a:p>
            <a:pPr lvl="1"/>
            <a:r>
              <a:rPr lang="en-GB" dirty="0">
                <a:solidFill>
                  <a:schemeClr val="tx1"/>
                </a:solidFill>
              </a:rPr>
              <a:t>Identify new requirements.</a:t>
            </a:r>
          </a:p>
        </p:txBody>
      </p:sp>
    </p:spTree>
    <p:extLst>
      <p:ext uri="{BB962C8B-B14F-4D97-AF65-F5344CB8AC3E}">
        <p14:creationId xmlns:p14="http://schemas.microsoft.com/office/powerpoint/2010/main" val="191202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9" presetClass="emph" presetSubtype="0" grpId="0" nodeType="withEffect">
                                  <p:stCondLst>
                                    <p:cond delay="0"/>
                                  </p:stCondLst>
                                  <p:childTnLst>
                                    <p:set>
                                      <p:cBhvr rctx="PPT">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par>
                                <p:cTn id="11" presetID="9" presetClass="emph" presetSubtype="0" grpId="0" nodeType="with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grpId="0" nodeType="withEffect">
                                  <p:stCondLst>
                                    <p:cond delay="0"/>
                                  </p:stCondLst>
                                  <p:childTnLst>
                                    <p:set>
                                      <p:cBhvr rctx="PPT">
                                        <p:cTn id="15" dur="indefinite"/>
                                        <p:tgtEl>
                                          <p:spTgt spid="14"/>
                                        </p:tgtEl>
                                        <p:attrNameLst>
                                          <p:attrName>style.opacity</p:attrName>
                                        </p:attrNameLst>
                                      </p:cBhvr>
                                      <p:to>
                                        <p:strVal val="0.5"/>
                                      </p:to>
                                    </p:set>
                                    <p:animEffect filter="image" prLst="opacity: 0.5">
                                      <p:cBhvr rctx="IE">
                                        <p:cTn id="16" dur="indefinite"/>
                                        <p:tgtEl>
                                          <p:spTgt spid="14"/>
                                        </p:tgtEl>
                                      </p:cBhvr>
                                    </p:animEffect>
                                  </p:childTnLst>
                                </p:cTn>
                              </p:par>
                              <p:par>
                                <p:cTn id="17" presetID="9" presetClass="emph" presetSubtype="0" grpId="0" nodeType="withEffect">
                                  <p:stCondLst>
                                    <p:cond delay="0"/>
                                  </p:stCondLst>
                                  <p:childTnLst>
                                    <p:set>
                                      <p:cBhvr rctx="PPT">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9" presetClass="emph" presetSubtype="0" grpId="0" nodeType="withEffect">
                                  <p:stCondLst>
                                    <p:cond delay="0"/>
                                  </p:stCondLst>
                                  <p:childTnLst>
                                    <p:set>
                                      <p:cBhvr rctx="PPT">
                                        <p:cTn id="21" dur="indefinite"/>
                                        <p:tgtEl>
                                          <p:spTgt spid="16"/>
                                        </p:tgtEl>
                                        <p:attrNameLst>
                                          <p:attrName>style.opacity</p:attrName>
                                        </p:attrNameLst>
                                      </p:cBhvr>
                                      <p:to>
                                        <p:strVal val="0.5"/>
                                      </p:to>
                                    </p:set>
                                    <p:animEffect filter="image" prLst="opacity: 0.5">
                                      <p:cBhvr rctx="IE">
                                        <p:cTn id="22" dur="indefinite"/>
                                        <p:tgtEl>
                                          <p:spTgt spid="16"/>
                                        </p:tgtEl>
                                      </p:cBhvr>
                                    </p:animEffect>
                                  </p:childTnLst>
                                </p:cTn>
                              </p:par>
                              <p:par>
                                <p:cTn id="23" presetID="9" presetClass="emph" presetSubtype="0" grpId="0" nodeType="withEffect">
                                  <p:stCondLst>
                                    <p:cond delay="0"/>
                                  </p:stCondLst>
                                  <p:childTnLst>
                                    <p:set>
                                      <p:cBhvr rctx="PPT">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9" presetClass="emph" presetSubtype="0" grpId="0" nodeType="withEffect">
                                  <p:stCondLst>
                                    <p:cond delay="0"/>
                                  </p:stCondLst>
                                  <p:childTnLst>
                                    <p:set>
                                      <p:cBhvr rctx="PPT">
                                        <p:cTn id="27" dur="indefinite"/>
                                        <p:tgtEl>
                                          <p:spTgt spid="17"/>
                                        </p:tgtEl>
                                        <p:attrNameLst>
                                          <p:attrName>style.opacity</p:attrName>
                                        </p:attrNameLst>
                                      </p:cBhvr>
                                      <p:to>
                                        <p:strVal val="0.5"/>
                                      </p:to>
                                    </p:set>
                                    <p:animEffect filter="image" prLst="opacity: 0.5">
                                      <p:cBhvr rctx="IE">
                                        <p:cTn id="28" dur="indefinite"/>
                                        <p:tgtEl>
                                          <p:spTgt spid="17"/>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5"/>
                                      </p:to>
                                    </p:set>
                                    <p:animEffect filter="image" prLst="opacity: 0.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20"/>
                                        </p:tgtEl>
                                        <p:attrNameLst>
                                          <p:attrName>style.opacity</p:attrName>
                                        </p:attrNameLst>
                                      </p:cBhvr>
                                      <p:to>
                                        <p:strVal val="0.5"/>
                                      </p:to>
                                    </p:set>
                                    <p:animEffect filter="image" prLst="opacity: 0.5">
                                      <p:cBhvr rctx="IE">
                                        <p:cTn id="34" dur="indefinite"/>
                                        <p:tgtEl>
                                          <p:spTgt spid="20"/>
                                        </p:tgtEl>
                                      </p:cBhvr>
                                    </p:animEffect>
                                  </p:childTnLst>
                                </p:cTn>
                              </p:par>
                              <p:par>
                                <p:cTn id="35" presetID="9" presetClass="emph" presetSubtype="0" grpId="0" nodeType="withEffect">
                                  <p:stCondLst>
                                    <p:cond delay="0"/>
                                  </p:stCondLst>
                                  <p:childTnLst>
                                    <p:set>
                                      <p:cBhvr rctx="PPT">
                                        <p:cTn id="36" dur="indefinite"/>
                                        <p:tgtEl>
                                          <p:spTgt spid="21"/>
                                        </p:tgtEl>
                                        <p:attrNameLst>
                                          <p:attrName>style.opacity</p:attrName>
                                        </p:attrNameLst>
                                      </p:cBhvr>
                                      <p:to>
                                        <p:strVal val="0.5"/>
                                      </p:to>
                                    </p:set>
                                    <p:animEffect filter="image" prLst="opacity: 0.5">
                                      <p:cBhvr rctx="IE">
                                        <p:cTn id="37" dur="indefinite"/>
                                        <p:tgtEl>
                                          <p:spTgt spid="21"/>
                                        </p:tgtEl>
                                      </p:cBhvr>
                                    </p:animEffect>
                                  </p:childTnLst>
                                </p:cTn>
                              </p:par>
                              <p:par>
                                <p:cTn id="38" presetID="9" presetClass="emph" presetSubtype="0" grpId="0" nodeType="withEffect">
                                  <p:stCondLst>
                                    <p:cond delay="0"/>
                                  </p:stCondLst>
                                  <p:childTnLst>
                                    <p:set>
                                      <p:cBhvr rctx="PPT">
                                        <p:cTn id="39" dur="indefinite"/>
                                        <p:tgtEl>
                                          <p:spTgt spid="22"/>
                                        </p:tgtEl>
                                        <p:attrNameLst>
                                          <p:attrName>style.opacity</p:attrName>
                                        </p:attrNameLst>
                                      </p:cBhvr>
                                      <p:to>
                                        <p:strVal val="0.5"/>
                                      </p:to>
                                    </p:set>
                                    <p:animEffect filter="image" prLst="opacity: 0.5">
                                      <p:cBhvr rctx="IE">
                                        <p:cTn id="40" dur="indefinite"/>
                                        <p:tgtEl>
                                          <p:spTgt spid="22"/>
                                        </p:tgtEl>
                                      </p:cBhvr>
                                    </p:animEffect>
                                  </p:childTnLst>
                                </p:cTn>
                              </p:par>
                              <p:par>
                                <p:cTn id="41" presetID="9" presetClass="emph" presetSubtype="0" grpId="0" nodeType="withEffect">
                                  <p:stCondLst>
                                    <p:cond delay="0"/>
                                  </p:stCondLst>
                                  <p:childTnLst>
                                    <p:set>
                                      <p:cBhvr rctx="PPT">
                                        <p:cTn id="42" dur="indefinite"/>
                                        <p:tgtEl>
                                          <p:spTgt spid="23"/>
                                        </p:tgtEl>
                                        <p:attrNameLst>
                                          <p:attrName>style.opacity</p:attrName>
                                        </p:attrNameLst>
                                      </p:cBhvr>
                                      <p:to>
                                        <p:strVal val="0.5"/>
                                      </p:to>
                                    </p:set>
                                    <p:animEffect filter="image" prLst="opacity: 0.5">
                                      <p:cBhvr rctx="IE">
                                        <p:cTn id="43" dur="indefinite"/>
                                        <p:tgtEl>
                                          <p:spTgt spid="23"/>
                                        </p:tgtEl>
                                      </p:cBhvr>
                                    </p:animEffect>
                                  </p:childTnLst>
                                </p:cTn>
                              </p:par>
                              <p:par>
                                <p:cTn id="44" presetID="9" presetClass="emph" presetSubtype="0" grpId="0" nodeType="withEffect">
                                  <p:stCondLst>
                                    <p:cond delay="0"/>
                                  </p:stCondLst>
                                  <p:childTnLst>
                                    <p:set>
                                      <p:cBhvr rctx="PPT">
                                        <p:cTn id="45" dur="indefinite"/>
                                        <p:tgtEl>
                                          <p:spTgt spid="8"/>
                                        </p:tgtEl>
                                        <p:attrNameLst>
                                          <p:attrName>style.opacity</p:attrName>
                                        </p:attrNameLst>
                                      </p:cBhvr>
                                      <p:to>
                                        <p:strVal val="0.5"/>
                                      </p:to>
                                    </p:set>
                                    <p:animEffect filter="image" prLst="opacity: 0.5">
                                      <p:cBhvr rctx="IE">
                                        <p:cTn id="46" dur="indefinite"/>
                                        <p:tgtEl>
                                          <p:spTgt spid="8"/>
                                        </p:tgtEl>
                                      </p:cBhvr>
                                    </p:animEffect>
                                  </p:childTnLst>
                                </p:cTn>
                              </p:par>
                              <p:par>
                                <p:cTn id="47" presetID="9" presetClass="emph" presetSubtype="0" grpId="0" nodeType="withEffect">
                                  <p:stCondLst>
                                    <p:cond delay="0"/>
                                  </p:stCondLst>
                                  <p:childTnLst>
                                    <p:set>
                                      <p:cBhvr rctx="PPT">
                                        <p:cTn id="48" dur="indefinite"/>
                                        <p:tgtEl>
                                          <p:spTgt spid="10"/>
                                        </p:tgtEl>
                                        <p:attrNameLst>
                                          <p:attrName>style.opacity</p:attrName>
                                        </p:attrNameLst>
                                      </p:cBhvr>
                                      <p:to>
                                        <p:strVal val="0.5"/>
                                      </p:to>
                                    </p:set>
                                    <p:animEffect filter="image" prLst="opacity: 0.5">
                                      <p:cBhvr rctx="IE">
                                        <p:cTn id="49" dur="indefinite"/>
                                        <p:tgtEl>
                                          <p:spTgt spid="10"/>
                                        </p:tgtEl>
                                      </p:cBhvr>
                                    </p:animEffect>
                                  </p:childTnLst>
                                </p:cTn>
                              </p:par>
                              <p:par>
                                <p:cTn id="50" presetID="9" presetClass="emph" presetSubtype="0" grpId="0" nodeType="withEffect">
                                  <p:stCondLst>
                                    <p:cond delay="0"/>
                                  </p:stCondLst>
                                  <p:childTnLst>
                                    <p:set>
                                      <p:cBhvr rctx="PPT">
                                        <p:cTn id="51" dur="indefinite"/>
                                        <p:tgtEl>
                                          <p:spTgt spid="12"/>
                                        </p:tgtEl>
                                        <p:attrNameLst>
                                          <p:attrName>style.opacity</p:attrName>
                                        </p:attrNameLst>
                                      </p:cBhvr>
                                      <p:to>
                                        <p:strVal val="0.5"/>
                                      </p:to>
                                    </p:set>
                                    <p:animEffect filter="image" prLst="opacity: 0.5">
                                      <p:cBhvr rctx="IE">
                                        <p:cTn id="52" dur="indefinite"/>
                                        <p:tgtEl>
                                          <p:spTgt spid="12"/>
                                        </p:tgtEl>
                                      </p:cBhvr>
                                    </p:animEffect>
                                  </p:childTnLst>
                                </p:cTn>
                              </p:par>
                            </p:childTnLst>
                          </p:cTn>
                        </p:par>
                        <p:par>
                          <p:cTn id="53" fill="hold">
                            <p:stCondLst>
                              <p:cond delay="0"/>
                            </p:stCondLst>
                            <p:childTnLst>
                              <p:par>
                                <p:cTn id="54" presetID="9"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Database System Design</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38</a:t>
            </a:fld>
            <a:endParaRPr lang="en-GB">
              <a:solidFill>
                <a:prstClr val="black">
                  <a:lumMod val="65000"/>
                  <a:lumOff val="35000"/>
                </a:prstClr>
              </a:solidFill>
            </a:endParaRPr>
          </a:p>
        </p:txBody>
      </p:sp>
      <p:pic>
        <p:nvPicPr>
          <p:cNvPr id="7" name="Picture 4" descr="C09NF03"/>
          <p:cNvPicPr>
            <a:picLocks noChangeAspect="1" noChangeArrowheads="1"/>
          </p:cNvPicPr>
          <p:nvPr/>
        </p:nvPicPr>
        <p:blipFill>
          <a:blip r:embed="rId3">
            <a:extLst>
              <a:ext uri="{28A0092B-C50C-407E-A947-70E740481C1C}">
                <a14:useLocalDpi xmlns:a14="http://schemas.microsoft.com/office/drawing/2010/main" val="0"/>
              </a:ext>
            </a:extLst>
          </a:blip>
          <a:srcRect r="-90" b="6674"/>
          <a:stretch>
            <a:fillRect/>
          </a:stretch>
        </p:blipFill>
        <p:spPr bwMode="auto">
          <a:xfrm>
            <a:off x="2188793" y="1844675"/>
            <a:ext cx="7814417" cy="472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878107" y="6383113"/>
            <a:ext cx="4467890" cy="369332"/>
          </a:xfrm>
          <a:prstGeom prst="rect">
            <a:avLst/>
          </a:prstGeom>
          <a:noFill/>
        </p:spPr>
        <p:txBody>
          <a:bodyPr wrap="none" rtlCol="0">
            <a:spAutoFit/>
          </a:bodyPr>
          <a:lstStyle/>
          <a:p>
            <a:r>
              <a:rPr lang="en-GB" dirty="0"/>
              <a:t>Image from Connolly and </a:t>
            </a:r>
            <a:r>
              <a:rPr lang="en-GB" dirty="0" err="1"/>
              <a:t>Begg</a:t>
            </a:r>
            <a:r>
              <a:rPr lang="en-GB" dirty="0"/>
              <a:t> (2005)</a:t>
            </a:r>
          </a:p>
        </p:txBody>
      </p:sp>
    </p:spTree>
    <p:extLst>
      <p:ext uri="{BB962C8B-B14F-4D97-AF65-F5344CB8AC3E}">
        <p14:creationId xmlns:p14="http://schemas.microsoft.com/office/powerpoint/2010/main" val="57848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System Definition: User Views</a:t>
            </a:r>
          </a:p>
        </p:txBody>
      </p:sp>
      <p:sp>
        <p:nvSpPr>
          <p:cNvPr id="3" name="Content Placeholder 2"/>
          <p:cNvSpPr>
            <a:spLocks noGrp="1"/>
          </p:cNvSpPr>
          <p:nvPr>
            <p:ph idx="1"/>
          </p:nvPr>
        </p:nvSpPr>
        <p:spPr/>
        <p:txBody>
          <a:bodyPr/>
          <a:lstStyle/>
          <a:p>
            <a:r>
              <a:rPr lang="en-US" altLang="en-US" dirty="0"/>
              <a:t>A user view defines what is required of a database system from perspective of:</a:t>
            </a:r>
          </a:p>
          <a:p>
            <a:pPr lvl="1"/>
            <a:r>
              <a:rPr lang="en-US" altLang="en-US" dirty="0"/>
              <a:t>a particular job role (such as Manager or Supervisor) or </a:t>
            </a:r>
          </a:p>
          <a:p>
            <a:pPr lvl="1"/>
            <a:r>
              <a:rPr lang="en-US" altLang="en-US" dirty="0"/>
              <a:t>enterprise application area (such as marketing, personnel, or stock control).</a:t>
            </a:r>
            <a:r>
              <a:rPr lang="en-GB" altLang="en-US" dirty="0"/>
              <a:t> </a:t>
            </a:r>
          </a:p>
          <a:p>
            <a:r>
              <a:rPr lang="en-GB" altLang="en-US" dirty="0"/>
              <a:t>For example:</a:t>
            </a:r>
          </a:p>
          <a:p>
            <a:pPr lvl="1"/>
            <a:r>
              <a:rPr lang="en-GB" altLang="en-US" dirty="0"/>
              <a:t>A Director will want to run queries and produce reports at an overall level</a:t>
            </a:r>
          </a:p>
          <a:p>
            <a:pPr lvl="1"/>
            <a:r>
              <a:rPr lang="en-GB" altLang="en-US" dirty="0"/>
              <a:t>A secretary working in one branch will maintain the data and run queries for that branch only</a:t>
            </a:r>
          </a:p>
          <a:p>
            <a:r>
              <a:rPr lang="en-GB" altLang="en-US" dirty="0"/>
              <a:t>A table might be a good way of showing this</a:t>
            </a:r>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39</a:t>
            </a:fld>
            <a:endParaRPr lang="en-GB">
              <a:solidFill>
                <a:prstClr val="black">
                  <a:lumMod val="65000"/>
                  <a:lumOff val="35000"/>
                </a:prstClr>
              </a:solidFill>
            </a:endParaRPr>
          </a:p>
        </p:txBody>
      </p:sp>
    </p:spTree>
    <p:extLst>
      <p:ext uri="{BB962C8B-B14F-4D97-AF65-F5344CB8AC3E}">
        <p14:creationId xmlns:p14="http://schemas.microsoft.com/office/powerpoint/2010/main" val="1325486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B790-50F5-8A49-85CA-F95E0C1A3111}"/>
              </a:ext>
            </a:extLst>
          </p:cNvPr>
          <p:cNvSpPr>
            <a:spLocks noGrp="1"/>
          </p:cNvSpPr>
          <p:nvPr>
            <p:ph type="title" idx="4294967295"/>
          </p:nvPr>
        </p:nvSpPr>
        <p:spPr>
          <a:xfrm>
            <a:off x="1820449" y="1665353"/>
            <a:ext cx="8229600" cy="1143000"/>
          </a:xfrm>
        </p:spPr>
        <p:txBody>
          <a:bodyPr/>
          <a:lstStyle/>
          <a:p>
            <a:r>
              <a:rPr lang="en-GB" dirty="0"/>
              <a:t>BACKGROUND to DATABASES</a:t>
            </a:r>
          </a:p>
        </p:txBody>
      </p:sp>
      <p:pic>
        <p:nvPicPr>
          <p:cNvPr id="4" name="Picture 3">
            <a:extLst>
              <a:ext uri="{FF2B5EF4-FFF2-40B4-BE49-F238E27FC236}">
                <a16:creationId xmlns:a16="http://schemas.microsoft.com/office/drawing/2014/main" id="{566BCCA8-E91D-A546-90DD-3B4257DE42FF}"/>
              </a:ext>
            </a:extLst>
          </p:cNvPr>
          <p:cNvPicPr>
            <a:picLocks noChangeAspect="1"/>
          </p:cNvPicPr>
          <p:nvPr/>
        </p:nvPicPr>
        <p:blipFill>
          <a:blip r:embed="rId2"/>
          <a:stretch>
            <a:fillRect/>
          </a:stretch>
        </p:blipFill>
        <p:spPr>
          <a:xfrm>
            <a:off x="0" y="4244197"/>
            <a:ext cx="12191999" cy="2613804"/>
          </a:xfrm>
          <a:prstGeom prst="rect">
            <a:avLst/>
          </a:prstGeom>
        </p:spPr>
      </p:pic>
    </p:spTree>
    <p:extLst>
      <p:ext uri="{BB962C8B-B14F-4D97-AF65-F5344CB8AC3E}">
        <p14:creationId xmlns:p14="http://schemas.microsoft.com/office/powerpoint/2010/main" val="3535835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sz="half" idx="1"/>
          </p:nvPr>
        </p:nvSpPr>
        <p:spPr/>
        <p:txBody>
          <a:bodyPr>
            <a:normAutofit fontScale="85000" lnSpcReduction="10000"/>
          </a:bodyPr>
          <a:lstStyle/>
          <a:p>
            <a:r>
              <a:rPr lang="en-GB" sz="2800" dirty="0"/>
              <a:t>Database: collection of data</a:t>
            </a:r>
          </a:p>
          <a:p>
            <a:r>
              <a:rPr lang="en-GB" sz="2800" dirty="0"/>
              <a:t>DBMS: system that manages data</a:t>
            </a:r>
          </a:p>
          <a:p>
            <a:pPr lvl="1"/>
            <a:r>
              <a:rPr lang="en-GB" sz="2400" dirty="0"/>
              <a:t>Support multiple simultaneous users</a:t>
            </a:r>
          </a:p>
          <a:p>
            <a:pPr lvl="1"/>
            <a:r>
              <a:rPr lang="en-GB" sz="2400" dirty="0"/>
              <a:t>Complex system</a:t>
            </a:r>
          </a:p>
          <a:p>
            <a:pPr lvl="1"/>
            <a:r>
              <a:rPr lang="en-GB" sz="2400" dirty="0"/>
              <a:t>Three-tier ANSI-SPARC architecture</a:t>
            </a:r>
          </a:p>
          <a:p>
            <a:pPr lvl="1"/>
            <a:r>
              <a:rPr lang="en-GB" sz="2400" dirty="0"/>
              <a:t>Secure access control</a:t>
            </a:r>
          </a:p>
          <a:p>
            <a:r>
              <a:rPr lang="en-GB" sz="2600" dirty="0"/>
              <a:t>Database system lifecycle</a:t>
            </a:r>
          </a:p>
          <a:p>
            <a:pPr lvl="1"/>
            <a:r>
              <a:rPr lang="en-GB" sz="2400" dirty="0"/>
              <a:t>Identify data requirements</a:t>
            </a:r>
          </a:p>
          <a:p>
            <a:pPr lvl="1"/>
            <a:r>
              <a:rPr lang="en-GB" sz="2400" dirty="0"/>
              <a:t>Design database to meet requirements</a:t>
            </a:r>
          </a:p>
          <a:p>
            <a:pPr lvl="1"/>
            <a:r>
              <a:rPr lang="en-GB" sz="2400" dirty="0"/>
              <a:t>Deploy and maintain system</a:t>
            </a:r>
          </a:p>
        </p:txBody>
      </p:sp>
      <p:sp>
        <p:nvSpPr>
          <p:cNvPr id="10" name="Content Placeholder 9"/>
          <p:cNvSpPr>
            <a:spLocks noGrp="1"/>
          </p:cNvSpPr>
          <p:nvPr>
            <p:ph sz="half" idx="2"/>
          </p:nvPr>
        </p:nvSpPr>
        <p:spPr/>
        <p:txBody>
          <a:bodyPr>
            <a:normAutofit fontScale="85000" lnSpcReduction="10000"/>
          </a:bodyPr>
          <a:lstStyle/>
          <a:p>
            <a:endParaRPr lang="en-GB"/>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40</a:t>
            </a:fld>
            <a:endParaRPr lang="en-GB">
              <a:solidFill>
                <a:prstClr val="black">
                  <a:lumMod val="65000"/>
                  <a:lumOff val="35000"/>
                </a:prstClr>
              </a:solidFill>
            </a:endParaRPr>
          </a:p>
        </p:txBody>
      </p:sp>
      <p:pic>
        <p:nvPicPr>
          <p:cNvPr id="7" name="Content Placeholder 9"/>
          <p:cNvPicPr>
            <a:picLocks noChangeAspect="1"/>
          </p:cNvPicPr>
          <p:nvPr/>
        </p:nvPicPr>
        <p:blipFill>
          <a:blip r:embed="rId3"/>
          <a:stretch>
            <a:fillRect/>
          </a:stretch>
        </p:blipFill>
        <p:spPr>
          <a:xfrm>
            <a:off x="5919393" y="1844380"/>
            <a:ext cx="2477846" cy="1888358"/>
          </a:xfrm>
          <a:prstGeom prst="rect">
            <a:avLst/>
          </a:prstGeom>
        </p:spPr>
      </p:pic>
      <p:pic>
        <p:nvPicPr>
          <p:cNvPr id="8" name="Content Placeholder 10"/>
          <p:cNvPicPr>
            <a:picLocks noChangeAspect="1"/>
          </p:cNvPicPr>
          <p:nvPr/>
        </p:nvPicPr>
        <p:blipFill>
          <a:blip r:embed="rId4"/>
          <a:stretch>
            <a:fillRect/>
          </a:stretch>
        </p:blipFill>
        <p:spPr>
          <a:xfrm>
            <a:off x="8663575" y="1694326"/>
            <a:ext cx="3361084" cy="1892063"/>
          </a:xfrm>
          <a:prstGeom prst="rect">
            <a:avLst/>
          </a:prstGeom>
        </p:spPr>
      </p:pic>
      <p:pic>
        <p:nvPicPr>
          <p:cNvPr id="9" name="Picture 8"/>
          <p:cNvPicPr>
            <a:picLocks noChangeAspect="1"/>
          </p:cNvPicPr>
          <p:nvPr/>
        </p:nvPicPr>
        <p:blipFill>
          <a:blip r:embed="rId5"/>
          <a:stretch>
            <a:fillRect/>
          </a:stretch>
        </p:blipFill>
        <p:spPr>
          <a:xfrm>
            <a:off x="5602511" y="4542503"/>
            <a:ext cx="3111610" cy="1639961"/>
          </a:xfrm>
          <a:prstGeom prst="rect">
            <a:avLst/>
          </a:prstGeom>
        </p:spPr>
      </p:pic>
      <p:pic>
        <p:nvPicPr>
          <p:cNvPr id="11" name="Picture 10"/>
          <p:cNvPicPr>
            <a:picLocks noChangeAspect="1"/>
          </p:cNvPicPr>
          <p:nvPr/>
        </p:nvPicPr>
        <p:blipFill>
          <a:blip r:embed="rId6"/>
          <a:stretch>
            <a:fillRect/>
          </a:stretch>
        </p:blipFill>
        <p:spPr>
          <a:xfrm>
            <a:off x="8931636" y="4396154"/>
            <a:ext cx="3096585" cy="1786310"/>
          </a:xfrm>
          <a:prstGeom prst="rect">
            <a:avLst/>
          </a:prstGeom>
        </p:spPr>
      </p:pic>
    </p:spTree>
    <p:extLst>
      <p:ext uri="{BB962C8B-B14F-4D97-AF65-F5344CB8AC3E}">
        <p14:creationId xmlns:p14="http://schemas.microsoft.com/office/powerpoint/2010/main" val="1792705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err="1"/>
              <a:t>Codd</a:t>
            </a:r>
            <a:r>
              <a:rPr lang="en-US" dirty="0"/>
              <a:t>, E.F., 1982. Relational database: a practical foundation for productivity. </a:t>
            </a:r>
            <a:r>
              <a:rPr lang="en-US" i="1" dirty="0"/>
              <a:t>Communications of the ACM</a:t>
            </a:r>
            <a:r>
              <a:rPr lang="en-US" dirty="0"/>
              <a:t>, 25(2), pp.109–117.</a:t>
            </a:r>
          </a:p>
          <a:p>
            <a:r>
              <a:rPr lang="en-US" dirty="0"/>
              <a:t>Connolly, T., &amp; </a:t>
            </a:r>
            <a:r>
              <a:rPr lang="en-US" dirty="0" err="1"/>
              <a:t>Begg</a:t>
            </a:r>
            <a:r>
              <a:rPr lang="en-US" dirty="0"/>
              <a:t>, C. (2005). </a:t>
            </a:r>
            <a:r>
              <a:rPr lang="en-US" i="1" dirty="0"/>
              <a:t>Database Systems: A Practical Approach to Design, Implementation, and Management</a:t>
            </a:r>
            <a:r>
              <a:rPr lang="en-US" dirty="0"/>
              <a:t> (4th ed.). Addison Wesley.</a:t>
            </a:r>
          </a:p>
          <a:p>
            <a:endParaRPr lang="en-US" dirty="0"/>
          </a:p>
        </p:txBody>
      </p:sp>
      <p:sp>
        <p:nvSpPr>
          <p:cNvPr id="4" name="Date Placeholder 3"/>
          <p:cNvSpPr>
            <a:spLocks noGrp="1"/>
          </p:cNvSpPr>
          <p:nvPr>
            <p:ph type="dt" sz="half" idx="10"/>
          </p:nvPr>
        </p:nvSpPr>
        <p:spPr/>
        <p:txBody>
          <a:bodyPr/>
          <a:lstStyle/>
          <a:p>
            <a:endParaRPr lang="en-GB"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GB" dirty="0">
                <a:solidFill>
                  <a:prstClr val="black">
                    <a:lumMod val="65000"/>
                    <a:lumOff val="35000"/>
                  </a:prstClr>
                </a:solidFill>
              </a:rPr>
              <a:t>F28DM Introduction</a:t>
            </a:r>
          </a:p>
        </p:txBody>
      </p:sp>
      <p:sp>
        <p:nvSpPr>
          <p:cNvPr id="6" name="Slide Number Placeholder 5"/>
          <p:cNvSpPr>
            <a:spLocks noGrp="1"/>
          </p:cNvSpPr>
          <p:nvPr>
            <p:ph type="sldNum" sz="quarter" idx="12"/>
          </p:nvPr>
        </p:nvSpPr>
        <p:spPr/>
        <p:txBody>
          <a:bodyPr/>
          <a:lstStyle/>
          <a:p>
            <a:fld id="{8B87F97C-F1BE-0944-AC20-8B895AF93BA4}" type="slidenum">
              <a:rPr lang="en-GB" smtClean="0">
                <a:solidFill>
                  <a:prstClr val="black">
                    <a:lumMod val="65000"/>
                    <a:lumOff val="35000"/>
                  </a:prstClr>
                </a:solidFill>
              </a:rPr>
              <a:pPr/>
              <a:t>41</a:t>
            </a:fld>
            <a:endParaRPr lang="en-GB">
              <a:solidFill>
                <a:prstClr val="black">
                  <a:lumMod val="65000"/>
                  <a:lumOff val="35000"/>
                </a:prstClr>
              </a:solidFill>
            </a:endParaRPr>
          </a:p>
        </p:txBody>
      </p:sp>
    </p:spTree>
    <p:extLst>
      <p:ext uri="{BB962C8B-B14F-4D97-AF65-F5344CB8AC3E}">
        <p14:creationId xmlns:p14="http://schemas.microsoft.com/office/powerpoint/2010/main" val="160667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B261-BF58-534B-8F87-77D8E32D6653}"/>
              </a:ext>
            </a:extLst>
          </p:cNvPr>
          <p:cNvSpPr>
            <a:spLocks noGrp="1"/>
          </p:cNvSpPr>
          <p:nvPr>
            <p:ph type="title"/>
          </p:nvPr>
        </p:nvSpPr>
        <p:spPr/>
        <p:txBody>
          <a:bodyPr/>
          <a:lstStyle/>
          <a:p>
            <a:r>
              <a:rPr lang="en-GB" dirty="0"/>
              <a:t>Overview of a Typical Project</a:t>
            </a:r>
          </a:p>
        </p:txBody>
      </p:sp>
      <p:graphicFrame>
        <p:nvGraphicFramePr>
          <p:cNvPr id="7" name="Diagram 6">
            <a:extLst>
              <a:ext uri="{FF2B5EF4-FFF2-40B4-BE49-F238E27FC236}">
                <a16:creationId xmlns:a16="http://schemas.microsoft.com/office/drawing/2014/main" id="{03C1FDE9-7430-5F4A-B9B1-85F39CC3488A}"/>
              </a:ext>
            </a:extLst>
          </p:cNvPr>
          <p:cNvGraphicFramePr/>
          <p:nvPr>
            <p:extLst/>
          </p:nvPr>
        </p:nvGraphicFramePr>
        <p:xfrm>
          <a:off x="3128513" y="1958197"/>
          <a:ext cx="5762446" cy="3873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reeform 7">
            <a:extLst>
              <a:ext uri="{FF2B5EF4-FFF2-40B4-BE49-F238E27FC236}">
                <a16:creationId xmlns:a16="http://schemas.microsoft.com/office/drawing/2014/main" id="{E0D509CE-AC6F-374A-8521-BDDF8790CF4C}"/>
              </a:ext>
            </a:extLst>
          </p:cNvPr>
          <p:cNvSpPr/>
          <p:nvPr/>
        </p:nvSpPr>
        <p:spPr>
          <a:xfrm>
            <a:off x="3257910" y="2700069"/>
            <a:ext cx="4675517" cy="3671947"/>
          </a:xfrm>
          <a:custGeom>
            <a:avLst/>
            <a:gdLst>
              <a:gd name="connsiteX0" fmla="*/ 1293962 w 3934508"/>
              <a:gd name="connsiteY0" fmla="*/ 17253 h 3226657"/>
              <a:gd name="connsiteX1" fmla="*/ 1224951 w 3934508"/>
              <a:gd name="connsiteY1" fmla="*/ 34506 h 3226657"/>
              <a:gd name="connsiteX2" fmla="*/ 1181818 w 3934508"/>
              <a:gd name="connsiteY2" fmla="*/ 60385 h 3226657"/>
              <a:gd name="connsiteX3" fmla="*/ 1017917 w 3934508"/>
              <a:gd name="connsiteY3" fmla="*/ 146649 h 3226657"/>
              <a:gd name="connsiteX4" fmla="*/ 905773 w 3934508"/>
              <a:gd name="connsiteY4" fmla="*/ 215660 h 3226657"/>
              <a:gd name="connsiteX5" fmla="*/ 767751 w 3934508"/>
              <a:gd name="connsiteY5" fmla="*/ 284672 h 3226657"/>
              <a:gd name="connsiteX6" fmla="*/ 474452 w 3934508"/>
              <a:gd name="connsiteY6" fmla="*/ 448574 h 3226657"/>
              <a:gd name="connsiteX7" fmla="*/ 405441 w 3934508"/>
              <a:gd name="connsiteY7" fmla="*/ 483079 h 3226657"/>
              <a:gd name="connsiteX8" fmla="*/ 146649 w 3934508"/>
              <a:gd name="connsiteY8" fmla="*/ 638355 h 3226657"/>
              <a:gd name="connsiteX9" fmla="*/ 17252 w 3934508"/>
              <a:gd name="connsiteY9" fmla="*/ 767751 h 3226657"/>
              <a:gd name="connsiteX10" fmla="*/ 0 w 3934508"/>
              <a:gd name="connsiteY10" fmla="*/ 802257 h 3226657"/>
              <a:gd name="connsiteX11" fmla="*/ 8626 w 3934508"/>
              <a:gd name="connsiteY11" fmla="*/ 923026 h 3226657"/>
              <a:gd name="connsiteX12" fmla="*/ 69011 w 3934508"/>
              <a:gd name="connsiteY12" fmla="*/ 1078302 h 3226657"/>
              <a:gd name="connsiteX13" fmla="*/ 345056 w 3934508"/>
              <a:gd name="connsiteY13" fmla="*/ 1639019 h 3226657"/>
              <a:gd name="connsiteX14" fmla="*/ 776377 w 3934508"/>
              <a:gd name="connsiteY14" fmla="*/ 2320506 h 3226657"/>
              <a:gd name="connsiteX15" fmla="*/ 940279 w 3934508"/>
              <a:gd name="connsiteY15" fmla="*/ 2527540 h 3226657"/>
              <a:gd name="connsiteX16" fmla="*/ 974784 w 3934508"/>
              <a:gd name="connsiteY16" fmla="*/ 2553419 h 3226657"/>
              <a:gd name="connsiteX17" fmla="*/ 1130060 w 3934508"/>
              <a:gd name="connsiteY17" fmla="*/ 2717321 h 3226657"/>
              <a:gd name="connsiteX18" fmla="*/ 1164566 w 3934508"/>
              <a:gd name="connsiteY18" fmla="*/ 2751826 h 3226657"/>
              <a:gd name="connsiteX19" fmla="*/ 1319841 w 3934508"/>
              <a:gd name="connsiteY19" fmla="*/ 2829464 h 3226657"/>
              <a:gd name="connsiteX20" fmla="*/ 1492369 w 3934508"/>
              <a:gd name="connsiteY20" fmla="*/ 2915728 h 3226657"/>
              <a:gd name="connsiteX21" fmla="*/ 1992701 w 3934508"/>
              <a:gd name="connsiteY21" fmla="*/ 3122762 h 3226657"/>
              <a:gd name="connsiteX22" fmla="*/ 2122098 w 3934508"/>
              <a:gd name="connsiteY22" fmla="*/ 3157268 h 3226657"/>
              <a:gd name="connsiteX23" fmla="*/ 2173856 w 3934508"/>
              <a:gd name="connsiteY23" fmla="*/ 3165894 h 3226657"/>
              <a:gd name="connsiteX24" fmla="*/ 2260120 w 3934508"/>
              <a:gd name="connsiteY24" fmla="*/ 3200400 h 3226657"/>
              <a:gd name="connsiteX25" fmla="*/ 2294626 w 3934508"/>
              <a:gd name="connsiteY25" fmla="*/ 3226279 h 3226657"/>
              <a:gd name="connsiteX26" fmla="*/ 3079630 w 3934508"/>
              <a:gd name="connsiteY26" fmla="*/ 3200400 h 3226657"/>
              <a:gd name="connsiteX27" fmla="*/ 3493698 w 3934508"/>
              <a:gd name="connsiteY27" fmla="*/ 3148641 h 3226657"/>
              <a:gd name="connsiteX28" fmla="*/ 3562709 w 3934508"/>
              <a:gd name="connsiteY28" fmla="*/ 3131389 h 3226657"/>
              <a:gd name="connsiteX29" fmla="*/ 3761117 w 3934508"/>
              <a:gd name="connsiteY29" fmla="*/ 3045124 h 3226657"/>
              <a:gd name="connsiteX30" fmla="*/ 3830128 w 3934508"/>
              <a:gd name="connsiteY30" fmla="*/ 2941607 h 3226657"/>
              <a:gd name="connsiteX31" fmla="*/ 3847381 w 3934508"/>
              <a:gd name="connsiteY31" fmla="*/ 2898475 h 3226657"/>
              <a:gd name="connsiteX32" fmla="*/ 3881886 w 3934508"/>
              <a:gd name="connsiteY32" fmla="*/ 2786332 h 3226657"/>
              <a:gd name="connsiteX33" fmla="*/ 3907766 w 3934508"/>
              <a:gd name="connsiteY33" fmla="*/ 2674189 h 3226657"/>
              <a:gd name="connsiteX34" fmla="*/ 3933645 w 3934508"/>
              <a:gd name="connsiteY34" fmla="*/ 2441275 h 3226657"/>
              <a:gd name="connsiteX35" fmla="*/ 3873260 w 3934508"/>
              <a:gd name="connsiteY35" fmla="*/ 2191109 h 3226657"/>
              <a:gd name="connsiteX36" fmla="*/ 3778369 w 3934508"/>
              <a:gd name="connsiteY36" fmla="*/ 2070340 h 3226657"/>
              <a:gd name="connsiteX37" fmla="*/ 3554083 w 3934508"/>
              <a:gd name="connsiteY37" fmla="*/ 1846053 h 3226657"/>
              <a:gd name="connsiteX38" fmla="*/ 3424686 w 3934508"/>
              <a:gd name="connsiteY38" fmla="*/ 1725283 h 3226657"/>
              <a:gd name="connsiteX39" fmla="*/ 3398807 w 3934508"/>
              <a:gd name="connsiteY39" fmla="*/ 1690777 h 3226657"/>
              <a:gd name="connsiteX40" fmla="*/ 3355675 w 3934508"/>
              <a:gd name="connsiteY40" fmla="*/ 1682151 h 3226657"/>
              <a:gd name="connsiteX41" fmla="*/ 2872596 w 3934508"/>
              <a:gd name="connsiteY41" fmla="*/ 1268083 h 3226657"/>
              <a:gd name="connsiteX42" fmla="*/ 2536166 w 3934508"/>
              <a:gd name="connsiteY42" fmla="*/ 914400 h 3226657"/>
              <a:gd name="connsiteX43" fmla="*/ 2389517 w 3934508"/>
              <a:gd name="connsiteY43" fmla="*/ 750498 h 3226657"/>
              <a:gd name="connsiteX44" fmla="*/ 2329132 w 3934508"/>
              <a:gd name="connsiteY44" fmla="*/ 741872 h 3226657"/>
              <a:gd name="connsiteX45" fmla="*/ 2191109 w 3934508"/>
              <a:gd name="connsiteY45" fmla="*/ 655607 h 3226657"/>
              <a:gd name="connsiteX46" fmla="*/ 2122098 w 3934508"/>
              <a:gd name="connsiteY46" fmla="*/ 577970 h 3226657"/>
              <a:gd name="connsiteX47" fmla="*/ 1984075 w 3934508"/>
              <a:gd name="connsiteY47" fmla="*/ 457200 h 3226657"/>
              <a:gd name="connsiteX48" fmla="*/ 1854679 w 3934508"/>
              <a:gd name="connsiteY48" fmla="*/ 310551 h 3226657"/>
              <a:gd name="connsiteX49" fmla="*/ 1768415 w 3934508"/>
              <a:gd name="connsiteY49" fmla="*/ 224287 h 3226657"/>
              <a:gd name="connsiteX50" fmla="*/ 1716656 w 3934508"/>
              <a:gd name="connsiteY50" fmla="*/ 163902 h 3226657"/>
              <a:gd name="connsiteX51" fmla="*/ 1639018 w 3934508"/>
              <a:gd name="connsiteY51" fmla="*/ 77638 h 3226657"/>
              <a:gd name="connsiteX52" fmla="*/ 1587260 w 3934508"/>
              <a:gd name="connsiteY52" fmla="*/ 43132 h 3226657"/>
              <a:gd name="connsiteX53" fmla="*/ 1544128 w 3934508"/>
              <a:gd name="connsiteY53" fmla="*/ 25879 h 3226657"/>
              <a:gd name="connsiteX54" fmla="*/ 1518249 w 3934508"/>
              <a:gd name="connsiteY54" fmla="*/ 17253 h 3226657"/>
              <a:gd name="connsiteX55" fmla="*/ 1483743 w 3934508"/>
              <a:gd name="connsiteY55" fmla="*/ 0 h 3226657"/>
              <a:gd name="connsiteX56" fmla="*/ 1414732 w 3934508"/>
              <a:gd name="connsiteY56" fmla="*/ 17253 h 3226657"/>
              <a:gd name="connsiteX57" fmla="*/ 1362973 w 3934508"/>
              <a:gd name="connsiteY57" fmla="*/ 51758 h 3226657"/>
              <a:gd name="connsiteX58" fmla="*/ 1302588 w 3934508"/>
              <a:gd name="connsiteY58" fmla="*/ 60385 h 3226657"/>
              <a:gd name="connsiteX59" fmla="*/ 1242203 w 3934508"/>
              <a:gd name="connsiteY59" fmla="*/ 94891 h 322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934508" h="3226657">
                <a:moveTo>
                  <a:pt x="1293962" y="17253"/>
                </a:moveTo>
                <a:cubicBezTo>
                  <a:pt x="1270958" y="23004"/>
                  <a:pt x="1247082" y="25994"/>
                  <a:pt x="1224951" y="34506"/>
                </a:cubicBezTo>
                <a:cubicBezTo>
                  <a:pt x="1209302" y="40525"/>
                  <a:pt x="1196561" y="52399"/>
                  <a:pt x="1181818" y="60385"/>
                </a:cubicBezTo>
                <a:cubicBezTo>
                  <a:pt x="1127532" y="89790"/>
                  <a:pt x="1071727" y="116381"/>
                  <a:pt x="1017917" y="146649"/>
                </a:cubicBezTo>
                <a:cubicBezTo>
                  <a:pt x="979662" y="168168"/>
                  <a:pt x="944204" y="194457"/>
                  <a:pt x="905773" y="215660"/>
                </a:cubicBezTo>
                <a:cubicBezTo>
                  <a:pt x="860735" y="240509"/>
                  <a:pt x="813011" y="260231"/>
                  <a:pt x="767751" y="284672"/>
                </a:cubicBezTo>
                <a:cubicBezTo>
                  <a:pt x="669205" y="337887"/>
                  <a:pt x="572683" y="394781"/>
                  <a:pt x="474452" y="448574"/>
                </a:cubicBezTo>
                <a:cubicBezTo>
                  <a:pt x="451894" y="460927"/>
                  <a:pt x="427718" y="470227"/>
                  <a:pt x="405441" y="483079"/>
                </a:cubicBezTo>
                <a:cubicBezTo>
                  <a:pt x="390650" y="491612"/>
                  <a:pt x="213232" y="582015"/>
                  <a:pt x="146649" y="638355"/>
                </a:cubicBezTo>
                <a:cubicBezTo>
                  <a:pt x="95298" y="681806"/>
                  <a:pt x="56248" y="714131"/>
                  <a:pt x="17252" y="767751"/>
                </a:cubicBezTo>
                <a:cubicBezTo>
                  <a:pt x="9688" y="778151"/>
                  <a:pt x="5751" y="790755"/>
                  <a:pt x="0" y="802257"/>
                </a:cubicBezTo>
                <a:cubicBezTo>
                  <a:pt x="2875" y="842513"/>
                  <a:pt x="-1162" y="883872"/>
                  <a:pt x="8626" y="923026"/>
                </a:cubicBezTo>
                <a:cubicBezTo>
                  <a:pt x="22095" y="976903"/>
                  <a:pt x="44482" y="1028478"/>
                  <a:pt x="69011" y="1078302"/>
                </a:cubicBezTo>
                <a:cubicBezTo>
                  <a:pt x="161026" y="1265208"/>
                  <a:pt x="249558" y="1453869"/>
                  <a:pt x="345056" y="1639019"/>
                </a:cubicBezTo>
                <a:cubicBezTo>
                  <a:pt x="470424" y="1882079"/>
                  <a:pt x="616263" y="2095731"/>
                  <a:pt x="776377" y="2320506"/>
                </a:cubicBezTo>
                <a:cubicBezTo>
                  <a:pt x="827444" y="2392197"/>
                  <a:pt x="869864" y="2474728"/>
                  <a:pt x="940279" y="2527540"/>
                </a:cubicBezTo>
                <a:cubicBezTo>
                  <a:pt x="951781" y="2536166"/>
                  <a:pt x="965427" y="2542503"/>
                  <a:pt x="974784" y="2553419"/>
                </a:cubicBezTo>
                <a:cubicBezTo>
                  <a:pt x="1119462" y="2722210"/>
                  <a:pt x="1028934" y="2692038"/>
                  <a:pt x="1130060" y="2717321"/>
                </a:cubicBezTo>
                <a:cubicBezTo>
                  <a:pt x="1141562" y="2728823"/>
                  <a:pt x="1151032" y="2742803"/>
                  <a:pt x="1164566" y="2751826"/>
                </a:cubicBezTo>
                <a:cubicBezTo>
                  <a:pt x="1247949" y="2807414"/>
                  <a:pt x="1245019" y="2793439"/>
                  <a:pt x="1319841" y="2829464"/>
                </a:cubicBezTo>
                <a:cubicBezTo>
                  <a:pt x="1377773" y="2857357"/>
                  <a:pt x="1433934" y="2888905"/>
                  <a:pt x="1492369" y="2915728"/>
                </a:cubicBezTo>
                <a:cubicBezTo>
                  <a:pt x="1655017" y="2990386"/>
                  <a:pt x="1820659" y="3068999"/>
                  <a:pt x="1992701" y="3122762"/>
                </a:cubicBezTo>
                <a:cubicBezTo>
                  <a:pt x="2035309" y="3136077"/>
                  <a:pt x="2078672" y="3146929"/>
                  <a:pt x="2122098" y="3157268"/>
                </a:cubicBezTo>
                <a:cubicBezTo>
                  <a:pt x="2139113" y="3161319"/>
                  <a:pt x="2156603" y="3163019"/>
                  <a:pt x="2173856" y="3165894"/>
                </a:cubicBezTo>
                <a:cubicBezTo>
                  <a:pt x="2202611" y="3177396"/>
                  <a:pt x="2232420" y="3186550"/>
                  <a:pt x="2260120" y="3200400"/>
                </a:cubicBezTo>
                <a:cubicBezTo>
                  <a:pt x="2272980" y="3206830"/>
                  <a:pt x="2280250" y="3226087"/>
                  <a:pt x="2294626" y="3226279"/>
                </a:cubicBezTo>
                <a:cubicBezTo>
                  <a:pt x="2525568" y="3229358"/>
                  <a:pt x="2826910" y="3213035"/>
                  <a:pt x="3079630" y="3200400"/>
                </a:cubicBezTo>
                <a:cubicBezTo>
                  <a:pt x="3298520" y="3177359"/>
                  <a:pt x="3336548" y="3183563"/>
                  <a:pt x="3493698" y="3148641"/>
                </a:cubicBezTo>
                <a:cubicBezTo>
                  <a:pt x="3516845" y="3143497"/>
                  <a:pt x="3540596" y="3139949"/>
                  <a:pt x="3562709" y="3131389"/>
                </a:cubicBezTo>
                <a:cubicBezTo>
                  <a:pt x="3629963" y="3105355"/>
                  <a:pt x="3694981" y="3073879"/>
                  <a:pt x="3761117" y="3045124"/>
                </a:cubicBezTo>
                <a:cubicBezTo>
                  <a:pt x="3784121" y="3010618"/>
                  <a:pt x="3809102" y="2977352"/>
                  <a:pt x="3830128" y="2941607"/>
                </a:cubicBezTo>
                <a:cubicBezTo>
                  <a:pt x="3837979" y="2928260"/>
                  <a:pt x="3842484" y="2913165"/>
                  <a:pt x="3847381" y="2898475"/>
                </a:cubicBezTo>
                <a:cubicBezTo>
                  <a:pt x="3859749" y="2861372"/>
                  <a:pt x="3872400" y="2824275"/>
                  <a:pt x="3881886" y="2786332"/>
                </a:cubicBezTo>
                <a:cubicBezTo>
                  <a:pt x="3896943" y="2726107"/>
                  <a:pt x="3887941" y="2763400"/>
                  <a:pt x="3907766" y="2674189"/>
                </a:cubicBezTo>
                <a:cubicBezTo>
                  <a:pt x="3916392" y="2596551"/>
                  <a:pt x="3939211" y="2519192"/>
                  <a:pt x="3933645" y="2441275"/>
                </a:cubicBezTo>
                <a:cubicBezTo>
                  <a:pt x="3927533" y="2355709"/>
                  <a:pt x="3906384" y="2270239"/>
                  <a:pt x="3873260" y="2191109"/>
                </a:cubicBezTo>
                <a:cubicBezTo>
                  <a:pt x="3853491" y="2143884"/>
                  <a:pt x="3813133" y="2107923"/>
                  <a:pt x="3778369" y="2070340"/>
                </a:cubicBezTo>
                <a:cubicBezTo>
                  <a:pt x="3706574" y="1992724"/>
                  <a:pt x="3633106" y="1916296"/>
                  <a:pt x="3554083" y="1846053"/>
                </a:cubicBezTo>
                <a:cubicBezTo>
                  <a:pt x="3512318" y="1808928"/>
                  <a:pt x="3462801" y="1767633"/>
                  <a:pt x="3424686" y="1725283"/>
                </a:cubicBezTo>
                <a:cubicBezTo>
                  <a:pt x="3415068" y="1714596"/>
                  <a:pt x="3410999" y="1698397"/>
                  <a:pt x="3398807" y="1690777"/>
                </a:cubicBezTo>
                <a:cubicBezTo>
                  <a:pt x="3386374" y="1683006"/>
                  <a:pt x="3370052" y="1685026"/>
                  <a:pt x="3355675" y="1682151"/>
                </a:cubicBezTo>
                <a:cubicBezTo>
                  <a:pt x="3146671" y="1542816"/>
                  <a:pt x="3131179" y="1539927"/>
                  <a:pt x="2872596" y="1268083"/>
                </a:cubicBezTo>
                <a:cubicBezTo>
                  <a:pt x="2760453" y="1150189"/>
                  <a:pt x="2639201" y="1040332"/>
                  <a:pt x="2536166" y="914400"/>
                </a:cubicBezTo>
                <a:cubicBezTo>
                  <a:pt x="2516998" y="890972"/>
                  <a:pt x="2424484" y="771478"/>
                  <a:pt x="2389517" y="750498"/>
                </a:cubicBezTo>
                <a:cubicBezTo>
                  <a:pt x="2372082" y="740037"/>
                  <a:pt x="2349260" y="744747"/>
                  <a:pt x="2329132" y="741872"/>
                </a:cubicBezTo>
                <a:cubicBezTo>
                  <a:pt x="2291858" y="720572"/>
                  <a:pt x="2220799" y="681804"/>
                  <a:pt x="2191109" y="655607"/>
                </a:cubicBezTo>
                <a:cubicBezTo>
                  <a:pt x="2165146" y="632698"/>
                  <a:pt x="2147097" y="601927"/>
                  <a:pt x="2122098" y="577970"/>
                </a:cubicBezTo>
                <a:cubicBezTo>
                  <a:pt x="2077960" y="535671"/>
                  <a:pt x="2027303" y="500428"/>
                  <a:pt x="1984075" y="457200"/>
                </a:cubicBezTo>
                <a:cubicBezTo>
                  <a:pt x="1937978" y="411103"/>
                  <a:pt x="1900776" y="356648"/>
                  <a:pt x="1854679" y="310551"/>
                </a:cubicBezTo>
                <a:cubicBezTo>
                  <a:pt x="1825924" y="281796"/>
                  <a:pt x="1792814" y="256819"/>
                  <a:pt x="1768415" y="224287"/>
                </a:cubicBezTo>
                <a:cubicBezTo>
                  <a:pt x="1671489" y="95054"/>
                  <a:pt x="1806774" y="272043"/>
                  <a:pt x="1716656" y="163902"/>
                </a:cubicBezTo>
                <a:cubicBezTo>
                  <a:pt x="1680441" y="120444"/>
                  <a:pt x="1715443" y="128589"/>
                  <a:pt x="1639018" y="77638"/>
                </a:cubicBezTo>
                <a:cubicBezTo>
                  <a:pt x="1621765" y="66136"/>
                  <a:pt x="1606512" y="50833"/>
                  <a:pt x="1587260" y="43132"/>
                </a:cubicBezTo>
                <a:cubicBezTo>
                  <a:pt x="1572883" y="37381"/>
                  <a:pt x="1558627" y="31316"/>
                  <a:pt x="1544128" y="25879"/>
                </a:cubicBezTo>
                <a:cubicBezTo>
                  <a:pt x="1535614" y="22686"/>
                  <a:pt x="1526607" y="20835"/>
                  <a:pt x="1518249" y="17253"/>
                </a:cubicBezTo>
                <a:cubicBezTo>
                  <a:pt x="1506429" y="12187"/>
                  <a:pt x="1495245" y="5751"/>
                  <a:pt x="1483743" y="0"/>
                </a:cubicBezTo>
                <a:cubicBezTo>
                  <a:pt x="1460739" y="5751"/>
                  <a:pt x="1436526" y="7913"/>
                  <a:pt x="1414732" y="17253"/>
                </a:cubicBezTo>
                <a:cubicBezTo>
                  <a:pt x="1395673" y="25421"/>
                  <a:pt x="1383500" y="48825"/>
                  <a:pt x="1362973" y="51758"/>
                </a:cubicBezTo>
                <a:lnTo>
                  <a:pt x="1302588" y="60385"/>
                </a:lnTo>
                <a:cubicBezTo>
                  <a:pt x="1248437" y="96486"/>
                  <a:pt x="1271565" y="94891"/>
                  <a:pt x="1242203" y="94891"/>
                </a:cubicBezTo>
              </a:path>
            </a:pathLst>
          </a:cu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26C3904-7DBD-8646-AF39-93C181A5CE65}"/>
              </a:ext>
            </a:extLst>
          </p:cNvPr>
          <p:cNvSpPr txBox="1"/>
          <p:nvPr/>
        </p:nvSpPr>
        <p:spPr>
          <a:xfrm>
            <a:off x="3361426" y="5037828"/>
            <a:ext cx="984565" cy="461665"/>
          </a:xfrm>
          <a:prstGeom prst="rect">
            <a:avLst/>
          </a:prstGeom>
          <a:noFill/>
        </p:spPr>
        <p:txBody>
          <a:bodyPr wrap="none" rtlCol="0">
            <a:spAutoFit/>
          </a:bodyPr>
          <a:lstStyle/>
          <a:p>
            <a:r>
              <a:rPr lang="en-GB" sz="2400" b="1" dirty="0">
                <a:highlight>
                  <a:srgbClr val="FFFF00"/>
                </a:highlight>
              </a:rPr>
              <a:t>DATA</a:t>
            </a:r>
          </a:p>
        </p:txBody>
      </p:sp>
    </p:spTree>
    <p:extLst>
      <p:ext uri="{BB962C8B-B14F-4D97-AF65-F5344CB8AC3E}">
        <p14:creationId xmlns:p14="http://schemas.microsoft.com/office/powerpoint/2010/main" val="382131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par>
                          <p:cTn id="13" fill="hold">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D027-1CCD-C84A-8AC6-EFCB5EEA4B67}"/>
              </a:ext>
            </a:extLst>
          </p:cNvPr>
          <p:cNvSpPr>
            <a:spLocks noGrp="1"/>
          </p:cNvSpPr>
          <p:nvPr>
            <p:ph type="title"/>
          </p:nvPr>
        </p:nvSpPr>
        <p:spPr>
          <a:xfrm>
            <a:off x="0" y="274639"/>
            <a:ext cx="12192000" cy="864049"/>
          </a:xfrm>
        </p:spPr>
        <p:txBody>
          <a:bodyPr>
            <a:normAutofit/>
          </a:bodyPr>
          <a:lstStyle/>
          <a:p>
            <a:r>
              <a:rPr lang="en-GB" dirty="0"/>
              <a:t>Data Driven Research</a:t>
            </a:r>
          </a:p>
        </p:txBody>
      </p:sp>
      <p:graphicFrame>
        <p:nvGraphicFramePr>
          <p:cNvPr id="7" name="Diagram 6">
            <a:extLst>
              <a:ext uri="{FF2B5EF4-FFF2-40B4-BE49-F238E27FC236}">
                <a16:creationId xmlns:a16="http://schemas.microsoft.com/office/drawing/2014/main" id="{430B3196-C3A6-CD49-9303-6C431D769AA4}"/>
              </a:ext>
            </a:extLst>
          </p:cNvPr>
          <p:cNvGraphicFramePr/>
          <p:nvPr>
            <p:extLst/>
          </p:nvPr>
        </p:nvGraphicFramePr>
        <p:xfrm>
          <a:off x="4841655" y="1971774"/>
          <a:ext cx="2133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820FC399-AAEB-9441-B762-92A0A2E5F8D4}"/>
              </a:ext>
            </a:extLst>
          </p:cNvPr>
          <p:cNvSpPr/>
          <p:nvPr/>
        </p:nvSpPr>
        <p:spPr>
          <a:xfrm rot="1830528">
            <a:off x="9043051" y="1774414"/>
            <a:ext cx="2605200" cy="369332"/>
          </a:xfrm>
          <a:prstGeom prst="rect">
            <a:avLst/>
          </a:prstGeom>
        </p:spPr>
        <p:txBody>
          <a:bodyPr wrap="none">
            <a:spAutoFit/>
          </a:bodyPr>
          <a:lstStyle/>
          <a:p>
            <a:r>
              <a:rPr lang="en-GB" dirty="0">
                <a:solidFill>
                  <a:srgbClr val="FF0000"/>
                </a:solidFill>
              </a:rPr>
              <a:t>Alternative approach</a:t>
            </a:r>
          </a:p>
        </p:txBody>
      </p:sp>
      <p:sp>
        <p:nvSpPr>
          <p:cNvPr id="4" name="Left Arrow 3">
            <a:extLst>
              <a:ext uri="{FF2B5EF4-FFF2-40B4-BE49-F238E27FC236}">
                <a16:creationId xmlns:a16="http://schemas.microsoft.com/office/drawing/2014/main" id="{5D047288-6D7B-274E-8D33-34B14F55F128}"/>
              </a:ext>
            </a:extLst>
          </p:cNvPr>
          <p:cNvSpPr/>
          <p:nvPr/>
        </p:nvSpPr>
        <p:spPr>
          <a:xfrm>
            <a:off x="7295072" y="3183147"/>
            <a:ext cx="1138686" cy="405442"/>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Data!!</a:t>
            </a:r>
          </a:p>
        </p:txBody>
      </p:sp>
    </p:spTree>
    <p:extLst>
      <p:ext uri="{BB962C8B-B14F-4D97-AF65-F5344CB8AC3E}">
        <p14:creationId xmlns:p14="http://schemas.microsoft.com/office/powerpoint/2010/main" val="273096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Science</a:t>
            </a:r>
          </a:p>
        </p:txBody>
      </p:sp>
      <p:sp>
        <p:nvSpPr>
          <p:cNvPr id="3" name="Content Placeholder 2"/>
          <p:cNvSpPr>
            <a:spLocks noGrp="1"/>
          </p:cNvSpPr>
          <p:nvPr>
            <p:ph idx="1"/>
          </p:nvPr>
        </p:nvSpPr>
        <p:spPr/>
        <p:txBody>
          <a:bodyPr>
            <a:normAutofit/>
          </a:bodyPr>
          <a:lstStyle/>
          <a:p>
            <a:r>
              <a:rPr lang="en-GB" sz="2400" i="1" dirty="0">
                <a:latin typeface="Times New Roman" panose="02020603050405020304" pitchFamily="18" charset="0"/>
                <a:cs typeface="Times New Roman" panose="02020603050405020304" pitchFamily="18" charset="0"/>
              </a:rPr>
              <a:t>“A scientific model should be as simple as possible, but no simpler” </a:t>
            </a:r>
            <a:r>
              <a:rPr lang="en-GB" sz="2400" dirty="0">
                <a:latin typeface="Times New Roman" panose="02020603050405020304" pitchFamily="18" charset="0"/>
                <a:cs typeface="Times New Roman" panose="02020603050405020304" pitchFamily="18" charset="0"/>
              </a:rPr>
              <a:t>– Albert Einstein</a:t>
            </a:r>
          </a:p>
          <a:p>
            <a:endParaRPr lang="en-GB" sz="2400" dirty="0">
              <a:latin typeface="Times New Roman" panose="02020603050405020304" pitchFamily="18" charset="0"/>
              <a:cs typeface="Times New Roman" panose="02020603050405020304" pitchFamily="18" charset="0"/>
            </a:endParaRPr>
          </a:p>
          <a:p>
            <a:r>
              <a:rPr lang="en-GB" sz="2400" i="1" dirty="0">
                <a:latin typeface="Times New Roman" panose="02020603050405020304" pitchFamily="18" charset="0"/>
                <a:cs typeface="Times New Roman" panose="02020603050405020304" pitchFamily="18" charset="0"/>
              </a:rPr>
              <a:t>“All models are wrong, but some are useful” </a:t>
            </a:r>
            <a:r>
              <a:rPr lang="en-GB" sz="2400" dirty="0">
                <a:latin typeface="Times New Roman" panose="02020603050405020304" pitchFamily="18" charset="0"/>
                <a:cs typeface="Times New Roman" panose="02020603050405020304" pitchFamily="18" charset="0"/>
              </a:rPr>
              <a:t>– George Box</a:t>
            </a:r>
          </a:p>
          <a:p>
            <a:pPr marL="0" indent="0">
              <a:buNone/>
            </a:pPr>
            <a:endParaRPr lang="en-GB" sz="2400" dirty="0">
              <a:latin typeface="Times New Roman" panose="02020603050405020304" pitchFamily="18" charset="0"/>
              <a:cs typeface="Times New Roman" panose="02020603050405020304" pitchFamily="18" charset="0"/>
            </a:endParaRPr>
          </a:p>
          <a:p>
            <a:r>
              <a:rPr lang="en-GB" sz="2400" i="1" dirty="0">
                <a:latin typeface="Times New Roman" panose="02020603050405020304" pitchFamily="18" charset="0"/>
                <a:cs typeface="Times New Roman" panose="02020603050405020304" pitchFamily="18" charset="0"/>
              </a:rPr>
              <a:t>“The two most important things in Data Science are the data and the science”</a:t>
            </a:r>
            <a:r>
              <a:rPr lang="en-GB" sz="2400" dirty="0">
                <a:latin typeface="Times New Roman" panose="02020603050405020304" pitchFamily="18" charset="0"/>
                <a:cs typeface="Times New Roman" panose="02020603050405020304" pitchFamily="18" charset="0"/>
              </a:rPr>
              <a:t> - @</a:t>
            </a:r>
            <a:r>
              <a:rPr lang="en-GB" sz="2400" dirty="0" err="1">
                <a:latin typeface="Times New Roman" panose="02020603050405020304" pitchFamily="18" charset="0"/>
                <a:cs typeface="Times New Roman" panose="02020603050405020304" pitchFamily="18" charset="0"/>
              </a:rPr>
              <a:t>KirkDBorne</a:t>
            </a:r>
            <a:r>
              <a:rPr lang="en-GB" sz="2400" dirty="0">
                <a:latin typeface="Times New Roman" panose="02020603050405020304" pitchFamily="18" charset="0"/>
                <a:cs typeface="Times New Roman" panose="02020603050405020304" pitchFamily="18" charset="0"/>
              </a:rPr>
              <a:t> (Twitter)</a:t>
            </a:r>
          </a:p>
        </p:txBody>
      </p:sp>
    </p:spTree>
    <p:extLst>
      <p:ext uri="{BB962C8B-B14F-4D97-AF65-F5344CB8AC3E}">
        <p14:creationId xmlns:p14="http://schemas.microsoft.com/office/powerpoint/2010/main" val="103026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2125" y="251206"/>
            <a:ext cx="6674314" cy="489615"/>
          </a:xfrm>
        </p:spPr>
        <p:txBody>
          <a:bodyPr>
            <a:noAutofit/>
          </a:bodyPr>
          <a:lstStyle/>
          <a:p>
            <a:r>
              <a:rPr lang="en-NZ" sz="3200" b="1" dirty="0"/>
              <a:t>It’s all about the DATA…</a:t>
            </a:r>
          </a:p>
        </p:txBody>
      </p:sp>
      <p:sp>
        <p:nvSpPr>
          <p:cNvPr id="5" name="TextBox 4"/>
          <p:cNvSpPr txBox="1"/>
          <p:nvPr/>
        </p:nvSpPr>
        <p:spPr>
          <a:xfrm>
            <a:off x="8387506" y="704453"/>
            <a:ext cx="2866768" cy="3970318"/>
          </a:xfrm>
          <a:prstGeom prst="rect">
            <a:avLst/>
          </a:prstGeom>
          <a:noFill/>
        </p:spPr>
        <p:txBody>
          <a:bodyPr wrap="square" rtlCol="0">
            <a:spAutoFit/>
          </a:bodyPr>
          <a:lstStyle/>
          <a:p>
            <a:pPr>
              <a:buNone/>
            </a:pPr>
            <a:endParaRPr lang="en-US" sz="3600" dirty="0"/>
          </a:p>
          <a:p>
            <a:pPr>
              <a:buFont typeface="Arial" pitchFamily="34" charset="0"/>
              <a:buChar char="•"/>
            </a:pPr>
            <a:r>
              <a:rPr lang="en-US" sz="3600" dirty="0"/>
              <a:t>Capture</a:t>
            </a:r>
          </a:p>
          <a:p>
            <a:pPr>
              <a:buFont typeface="Arial" pitchFamily="34" charset="0"/>
              <a:buChar char="•"/>
            </a:pPr>
            <a:r>
              <a:rPr lang="en-US" sz="3600" dirty="0"/>
              <a:t>Store</a:t>
            </a:r>
          </a:p>
          <a:p>
            <a:pPr>
              <a:buFont typeface="Arial" pitchFamily="34" charset="0"/>
              <a:buChar char="•"/>
            </a:pPr>
            <a:r>
              <a:rPr lang="en-US" sz="3600" dirty="0"/>
              <a:t>Edit</a:t>
            </a:r>
          </a:p>
          <a:p>
            <a:pPr>
              <a:buFont typeface="Arial" pitchFamily="34" charset="0"/>
              <a:buChar char="•"/>
            </a:pPr>
            <a:r>
              <a:rPr lang="en-US" sz="3600" dirty="0"/>
              <a:t>Analyze</a:t>
            </a:r>
          </a:p>
          <a:p>
            <a:pPr>
              <a:buFont typeface="Arial" pitchFamily="34" charset="0"/>
              <a:buChar char="•"/>
            </a:pPr>
            <a:r>
              <a:rPr lang="en-US" sz="3600" dirty="0"/>
              <a:t>Share</a:t>
            </a:r>
          </a:p>
          <a:p>
            <a:pPr>
              <a:buFont typeface="Arial" pitchFamily="34" charset="0"/>
              <a:buChar char="•"/>
            </a:pPr>
            <a:r>
              <a:rPr lang="en-US" sz="3600" dirty="0"/>
              <a:t>Display</a:t>
            </a:r>
          </a:p>
        </p:txBody>
      </p:sp>
      <p:pic>
        <p:nvPicPr>
          <p:cNvPr id="24577" name="Picture 1"/>
          <p:cNvPicPr>
            <a:picLocks noChangeAspect="1" noChangeArrowheads="1"/>
          </p:cNvPicPr>
          <p:nvPr/>
        </p:nvPicPr>
        <p:blipFill>
          <a:blip r:embed="rId3" cstate="screen"/>
          <a:srcRect/>
          <a:stretch>
            <a:fillRect/>
          </a:stretch>
        </p:blipFill>
        <p:spPr bwMode="auto">
          <a:xfrm>
            <a:off x="1636877" y="582395"/>
            <a:ext cx="1198091" cy="1871716"/>
          </a:xfrm>
          <a:prstGeom prst="rect">
            <a:avLst/>
          </a:prstGeom>
          <a:noFill/>
          <a:ln w="9525">
            <a:noFill/>
            <a:miter lim="800000"/>
            <a:headEnd/>
            <a:tailEnd/>
          </a:ln>
        </p:spPr>
      </p:pic>
      <p:pic>
        <p:nvPicPr>
          <p:cNvPr id="24580"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36774" y="1202329"/>
            <a:ext cx="830417" cy="1119971"/>
          </a:xfrm>
          <a:prstGeom prst="rect">
            <a:avLst/>
          </a:prstGeom>
          <a:noFill/>
          <a:ln w="9525">
            <a:noFill/>
            <a:miter lim="800000"/>
            <a:headEnd/>
            <a:tailEnd/>
          </a:ln>
        </p:spPr>
      </p:pic>
      <p:cxnSp>
        <p:nvCxnSpPr>
          <p:cNvPr id="11" name="Elbow Connector 10"/>
          <p:cNvCxnSpPr>
            <a:cxnSpLocks/>
            <a:stCxn id="24577" idx="3"/>
          </p:cNvCxnSpPr>
          <p:nvPr/>
        </p:nvCxnSpPr>
        <p:spPr bwMode="auto">
          <a:xfrm>
            <a:off x="2834968" y="1518253"/>
            <a:ext cx="1878862" cy="24280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9" name="Elbow Connector 18"/>
          <p:cNvCxnSpPr>
            <a:cxnSpLocks/>
          </p:cNvCxnSpPr>
          <p:nvPr/>
        </p:nvCxnSpPr>
        <p:spPr bwMode="auto">
          <a:xfrm rot="10800000" flipV="1">
            <a:off x="3958280" y="3922005"/>
            <a:ext cx="1102134" cy="698000"/>
          </a:xfrm>
          <a:prstGeom prst="bentConnector2">
            <a:avLst/>
          </a:prstGeom>
          <a:solidFill>
            <a:schemeClr val="accent1"/>
          </a:solidFill>
          <a:ln w="9525" cap="flat" cmpd="sng" algn="ctr">
            <a:solidFill>
              <a:schemeClr val="tx1"/>
            </a:solidFill>
            <a:prstDash val="solid"/>
            <a:round/>
            <a:headEnd type="none" w="med" len="med"/>
            <a:tailEnd type="arrow"/>
          </a:ln>
          <a:effectLst/>
        </p:spPr>
      </p:cxnSp>
      <p:pic>
        <p:nvPicPr>
          <p:cNvPr id="35841" name="Picture 1" descr="C:\Program Files\Microsoft Office\MEDIA\CAGCAT10\j0195384.wmf"/>
          <p:cNvPicPr>
            <a:picLocks noChangeAspect="1" noChangeArrowheads="1"/>
          </p:cNvPicPr>
          <p:nvPr/>
        </p:nvPicPr>
        <p:blipFill>
          <a:blip r:embed="rId5" cstate="screen"/>
          <a:srcRect/>
          <a:stretch>
            <a:fillRect/>
          </a:stretch>
        </p:blipFill>
        <p:spPr bwMode="auto">
          <a:xfrm>
            <a:off x="5242125" y="2783808"/>
            <a:ext cx="1481835" cy="1512770"/>
          </a:xfrm>
          <a:prstGeom prst="rect">
            <a:avLst/>
          </a:prstGeom>
          <a:noFill/>
        </p:spPr>
      </p:pic>
      <p:cxnSp>
        <p:nvCxnSpPr>
          <p:cNvPr id="15" name="Shape 14"/>
          <p:cNvCxnSpPr>
            <a:stCxn id="24580" idx="3"/>
            <a:endCxn id="35841" idx="0"/>
          </p:cNvCxnSpPr>
          <p:nvPr/>
        </p:nvCxnSpPr>
        <p:spPr bwMode="auto">
          <a:xfrm>
            <a:off x="5567190" y="1762314"/>
            <a:ext cx="415852" cy="1021494"/>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26" name="Elbow Connector 18"/>
          <p:cNvCxnSpPr>
            <a:stCxn id="35841" idx="3"/>
          </p:cNvCxnSpPr>
          <p:nvPr/>
        </p:nvCxnSpPr>
        <p:spPr bwMode="auto">
          <a:xfrm>
            <a:off x="6723960" y="3540193"/>
            <a:ext cx="539829" cy="1472482"/>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3" name="TextBox 2">
            <a:extLst>
              <a:ext uri="{FF2B5EF4-FFF2-40B4-BE49-F238E27FC236}">
                <a16:creationId xmlns:a16="http://schemas.microsoft.com/office/drawing/2014/main" id="{61E98D08-0041-F841-AE8F-AEB2CD7CC9F1}"/>
              </a:ext>
            </a:extLst>
          </p:cNvPr>
          <p:cNvSpPr txBox="1"/>
          <p:nvPr/>
        </p:nvSpPr>
        <p:spPr>
          <a:xfrm>
            <a:off x="1217939" y="2572373"/>
            <a:ext cx="2815194" cy="415498"/>
          </a:xfrm>
          <a:prstGeom prst="rect">
            <a:avLst/>
          </a:prstGeom>
          <a:noFill/>
        </p:spPr>
        <p:txBody>
          <a:bodyPr wrap="none" rtlCol="0">
            <a:spAutoFit/>
          </a:bodyPr>
          <a:lstStyle/>
          <a:p>
            <a:r>
              <a:rPr lang="en-GB" sz="1100" b="1" i="1" dirty="0"/>
              <a:t>‘80% of data has a spatial component’</a:t>
            </a:r>
          </a:p>
          <a:p>
            <a:r>
              <a:rPr lang="en-GB" sz="1000" b="1" i="1" dirty="0">
                <a:solidFill>
                  <a:schemeClr val="bg1">
                    <a:lumMod val="50000"/>
                  </a:schemeClr>
                </a:solidFill>
              </a:rPr>
              <a:t>-</a:t>
            </a:r>
            <a:r>
              <a:rPr lang="en-GB" sz="1000" dirty="0">
                <a:solidFill>
                  <a:schemeClr val="bg1">
                    <a:lumMod val="50000"/>
                  </a:schemeClr>
                </a:solidFill>
              </a:rPr>
              <a:t> Robert E. Williams (1987)</a:t>
            </a:r>
            <a:endParaRPr lang="en-GB" sz="1000" b="1" i="1" dirty="0">
              <a:solidFill>
                <a:schemeClr val="bg1">
                  <a:lumMod val="50000"/>
                </a:schemeClr>
              </a:solidFill>
            </a:endParaRPr>
          </a:p>
        </p:txBody>
      </p:sp>
      <p:pic>
        <p:nvPicPr>
          <p:cNvPr id="4" name="Picture 3">
            <a:extLst>
              <a:ext uri="{FF2B5EF4-FFF2-40B4-BE49-F238E27FC236}">
                <a16:creationId xmlns:a16="http://schemas.microsoft.com/office/drawing/2014/main" id="{4B0AD6DA-72F7-9C4E-BFE8-BDEB4073E811}"/>
              </a:ext>
            </a:extLst>
          </p:cNvPr>
          <p:cNvPicPr>
            <a:picLocks noChangeAspect="1"/>
          </p:cNvPicPr>
          <p:nvPr/>
        </p:nvPicPr>
        <p:blipFill>
          <a:blip r:embed="rId6"/>
          <a:stretch>
            <a:fillRect/>
          </a:stretch>
        </p:blipFill>
        <p:spPr>
          <a:xfrm>
            <a:off x="6153162" y="5052963"/>
            <a:ext cx="2832532" cy="1652310"/>
          </a:xfrm>
          <a:prstGeom prst="rect">
            <a:avLst/>
          </a:prstGeom>
        </p:spPr>
      </p:pic>
      <p:pic>
        <p:nvPicPr>
          <p:cNvPr id="6" name="Picture 5">
            <a:extLst>
              <a:ext uri="{FF2B5EF4-FFF2-40B4-BE49-F238E27FC236}">
                <a16:creationId xmlns:a16="http://schemas.microsoft.com/office/drawing/2014/main" id="{FF74759F-038A-6040-8563-DC66CCB54FAE}"/>
              </a:ext>
            </a:extLst>
          </p:cNvPr>
          <p:cNvPicPr>
            <a:picLocks noChangeAspect="1"/>
          </p:cNvPicPr>
          <p:nvPr/>
        </p:nvPicPr>
        <p:blipFill>
          <a:blip r:embed="rId7"/>
          <a:stretch>
            <a:fillRect/>
          </a:stretch>
        </p:blipFill>
        <p:spPr>
          <a:xfrm>
            <a:off x="1774974" y="5132260"/>
            <a:ext cx="3006340" cy="1493716"/>
          </a:xfrm>
          <a:prstGeom prst="rect">
            <a:avLst/>
          </a:prstGeom>
        </p:spPr>
      </p:pic>
      <p:pic>
        <p:nvPicPr>
          <p:cNvPr id="7" name="Picture 6">
            <a:extLst>
              <a:ext uri="{FF2B5EF4-FFF2-40B4-BE49-F238E27FC236}">
                <a16:creationId xmlns:a16="http://schemas.microsoft.com/office/drawing/2014/main" id="{7AB4EADB-F43A-C84F-86A1-A7A665790658}"/>
              </a:ext>
            </a:extLst>
          </p:cNvPr>
          <p:cNvPicPr>
            <a:picLocks noChangeAspect="1"/>
          </p:cNvPicPr>
          <p:nvPr/>
        </p:nvPicPr>
        <p:blipFill>
          <a:blip r:embed="rId8"/>
          <a:stretch>
            <a:fillRect/>
          </a:stretch>
        </p:blipFill>
        <p:spPr>
          <a:xfrm>
            <a:off x="3422848" y="574977"/>
            <a:ext cx="1210364" cy="803964"/>
          </a:xfrm>
          <a:prstGeom prst="rect">
            <a:avLst/>
          </a:prstGeom>
        </p:spPr>
      </p:pic>
      <p:cxnSp>
        <p:nvCxnSpPr>
          <p:cNvPr id="18" name="Elbow Connector 17">
            <a:extLst>
              <a:ext uri="{FF2B5EF4-FFF2-40B4-BE49-F238E27FC236}">
                <a16:creationId xmlns:a16="http://schemas.microsoft.com/office/drawing/2014/main" id="{2B596875-4ED7-544C-9305-1E7816935956}"/>
              </a:ext>
            </a:extLst>
          </p:cNvPr>
          <p:cNvCxnSpPr>
            <a:cxnSpLocks/>
            <a:stCxn id="7" idx="3"/>
            <a:endCxn id="24580" idx="0"/>
          </p:cNvCxnSpPr>
          <p:nvPr/>
        </p:nvCxnSpPr>
        <p:spPr bwMode="auto">
          <a:xfrm>
            <a:off x="4633212" y="976960"/>
            <a:ext cx="518770" cy="225369"/>
          </a:xfrm>
          <a:prstGeom prst="bentConnector2">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697577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EDD6-281F-5B4A-8A46-6A7C0BF15053}"/>
              </a:ext>
            </a:extLst>
          </p:cNvPr>
          <p:cNvSpPr>
            <a:spLocks noGrp="1"/>
          </p:cNvSpPr>
          <p:nvPr>
            <p:ph type="title"/>
          </p:nvPr>
        </p:nvSpPr>
        <p:spPr/>
        <p:txBody>
          <a:bodyPr/>
          <a:lstStyle/>
          <a:p>
            <a:r>
              <a:rPr lang="en-GB" dirty="0"/>
              <a:t>Flat File Data Structure</a:t>
            </a:r>
          </a:p>
        </p:txBody>
      </p:sp>
      <p:pic>
        <p:nvPicPr>
          <p:cNvPr id="5" name="Picture 4">
            <a:extLst>
              <a:ext uri="{FF2B5EF4-FFF2-40B4-BE49-F238E27FC236}">
                <a16:creationId xmlns:a16="http://schemas.microsoft.com/office/drawing/2014/main" id="{4F19902A-0C9B-154C-8C3D-3D4CBAB654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4936" y="1637914"/>
            <a:ext cx="8151962" cy="464815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F088E2DD-ACFE-CA42-9006-87CC29C84E19}"/>
              </a:ext>
            </a:extLst>
          </p:cNvPr>
          <p:cNvSpPr txBox="1"/>
          <p:nvPr/>
        </p:nvSpPr>
        <p:spPr>
          <a:xfrm>
            <a:off x="3651970" y="6286066"/>
            <a:ext cx="4134465" cy="369332"/>
          </a:xfrm>
          <a:prstGeom prst="rect">
            <a:avLst/>
          </a:prstGeom>
          <a:noFill/>
        </p:spPr>
        <p:txBody>
          <a:bodyPr wrap="none" rtlCol="0">
            <a:spAutoFit/>
          </a:bodyPr>
          <a:lstStyle/>
          <a:p>
            <a:r>
              <a:rPr lang="en-GB" dirty="0"/>
              <a:t>e.g. Excel spreadsheet or a CSV file</a:t>
            </a:r>
          </a:p>
        </p:txBody>
      </p:sp>
      <p:pic>
        <p:nvPicPr>
          <p:cNvPr id="7" name="Picture 6">
            <a:extLst>
              <a:ext uri="{FF2B5EF4-FFF2-40B4-BE49-F238E27FC236}">
                <a16:creationId xmlns:a16="http://schemas.microsoft.com/office/drawing/2014/main" id="{F44DC758-7F88-0E4C-85A1-01A09C0699C3}"/>
              </a:ext>
            </a:extLst>
          </p:cNvPr>
          <p:cNvPicPr>
            <a:picLocks noChangeAspect="1"/>
          </p:cNvPicPr>
          <p:nvPr/>
        </p:nvPicPr>
        <p:blipFill>
          <a:blip r:embed="rId4"/>
          <a:stretch>
            <a:fillRect/>
          </a:stretch>
        </p:blipFill>
        <p:spPr>
          <a:xfrm>
            <a:off x="10446706" y="1991613"/>
            <a:ext cx="1281870" cy="1136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91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ectures">
  <a:themeElements>
    <a:clrScheme name="Custom 1">
      <a:dk1>
        <a:sysClr val="windowText" lastClr="000000"/>
      </a:dk1>
      <a:lt1>
        <a:sysClr val="window" lastClr="FFFFFF"/>
      </a:lt1>
      <a:dk2>
        <a:srgbClr val="333333"/>
      </a:dk2>
      <a:lt2>
        <a:srgbClr val="BBC0AC"/>
      </a:lt2>
      <a:accent1>
        <a:srgbClr val="6F8A0F"/>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s" id="{3CC78B15-488E-2A42-85F9-6BE9E4B8B684}" vid="{35102FEB-6D93-1048-826B-F9AA823E68C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642</TotalTime>
  <Words>3523</Words>
  <Application>Microsoft Macintosh PowerPoint</Application>
  <PresentationFormat>Widescreen</PresentationFormat>
  <Paragraphs>922</Paragraphs>
  <Slides>41</Slides>
  <Notes>26</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Calibri</vt:lpstr>
      <vt:lpstr>Century Gothic</vt:lpstr>
      <vt:lpstr>Times New Roman</vt:lpstr>
      <vt:lpstr>Wingdings</vt:lpstr>
      <vt:lpstr>Wingdings 2</vt:lpstr>
      <vt:lpstr>Default Theme</vt:lpstr>
      <vt:lpstr>lectures</vt:lpstr>
      <vt:lpstr>Introduction</vt:lpstr>
      <vt:lpstr>Materials released  under CC-BY License</vt:lpstr>
      <vt:lpstr>Topics in this Lecture</vt:lpstr>
      <vt:lpstr>BACKGROUND to DATABASES</vt:lpstr>
      <vt:lpstr>Overview of a Typical Project</vt:lpstr>
      <vt:lpstr>Data Driven Research</vt:lpstr>
      <vt:lpstr>Data Science</vt:lpstr>
      <vt:lpstr>It’s all about the DATA…</vt:lpstr>
      <vt:lpstr>Flat File Data Structure</vt:lpstr>
      <vt:lpstr>What is a Database? What is a DBMS? What is a Database System? What are examples of each of these?</vt:lpstr>
      <vt:lpstr>Database System</vt:lpstr>
      <vt:lpstr>Definitions</vt:lpstr>
      <vt:lpstr>RDBMS</vt:lpstr>
      <vt:lpstr>Databases</vt:lpstr>
      <vt:lpstr>So why not just use a FLAT FILE??</vt:lpstr>
      <vt:lpstr>Storing data as 2 entities to avoid data duplication</vt:lpstr>
      <vt:lpstr>Storing data as 4 entities to avoid data duplication (relationships  1:1   1:N   N:M)</vt:lpstr>
      <vt:lpstr>Still have some data duplication…..  </vt:lpstr>
      <vt:lpstr>Storing data as 6 entities to avoid data duplication </vt:lpstr>
      <vt:lpstr>8 Essential Services (Codd 1982)</vt:lpstr>
      <vt:lpstr>RDBMS Architecture</vt:lpstr>
      <vt:lpstr>DBMS Components</vt:lpstr>
      <vt:lpstr>ANSI-SPARC Three Tier Architecture</vt:lpstr>
      <vt:lpstr>ANSI-SPARC Three Tier Architecture</vt:lpstr>
      <vt:lpstr>Data Independence</vt:lpstr>
      <vt:lpstr>Database System Users</vt:lpstr>
      <vt:lpstr>Database System Users</vt:lpstr>
      <vt:lpstr>Development Lifecycle</vt:lpstr>
      <vt:lpstr>Development Lifecycle: System Aims and Definition</vt:lpstr>
      <vt:lpstr>Development Lifecycle: Requirement Collection</vt:lpstr>
      <vt:lpstr>Development Lifecycle: Database Design</vt:lpstr>
      <vt:lpstr>Development Lifecycle: Application Design</vt:lpstr>
      <vt:lpstr>Development Lifecycle: Prototyping and Implementation</vt:lpstr>
      <vt:lpstr>Development Lifecycle: Data Loading</vt:lpstr>
      <vt:lpstr>Development Lifecycle: Testing</vt:lpstr>
      <vt:lpstr>Development Lifecycle: Deployment</vt:lpstr>
      <vt:lpstr>Development Lifecycle: Maintenance</vt:lpstr>
      <vt:lpstr>Database System Design</vt:lpstr>
      <vt:lpstr>System Definition: User Views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Gray, Alasdair J G</dc:creator>
  <cp:lastModifiedBy>Bartie, Phil</cp:lastModifiedBy>
  <cp:revision>117</cp:revision>
  <cp:lastPrinted>2017-12-19T13:49:45Z</cp:lastPrinted>
  <dcterms:created xsi:type="dcterms:W3CDTF">2015-12-16T11:50:33Z</dcterms:created>
  <dcterms:modified xsi:type="dcterms:W3CDTF">2019-01-02T17:22:56Z</dcterms:modified>
</cp:coreProperties>
</file>